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media/image31.jpg" ContentType="image/jpg"/>
  <Override PartName="/ppt/media/image32.jpg" ContentType="image/jpg"/>
  <Override PartName="/ppt/media/image35.jpg" ContentType="image/jpg"/>
  <Override PartName="/ppt/media/image36.jpg" ContentType="image/jpg"/>
  <Override PartName="/ppt/media/image37.jpg" ContentType="image/jpg"/>
  <Override PartName="/ppt/media/image38.jpg" ContentType="image/jpg"/>
  <Override PartName="/ppt/media/image40.jpg" ContentType="image/jpg"/>
  <Override PartName="/ppt/notesSlides/notesSlide4.xml" ContentType="application/vnd.openxmlformats-officedocument.presentationml.notesSlide+xml"/>
  <Override PartName="/ppt/media/image62.jpg" ContentType="image/jpg"/>
  <Override PartName="/ppt/media/image63.jpg" ContentType="image/jpg"/>
  <Override PartName="/ppt/media/image64.jpg" ContentType="image/jpg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7"/>
  </p:notesMasterIdLst>
  <p:sldIdLst>
    <p:sldId id="2506" r:id="rId2"/>
    <p:sldId id="2524" r:id="rId3"/>
    <p:sldId id="2525" r:id="rId4"/>
    <p:sldId id="494" r:id="rId5"/>
    <p:sldId id="404" r:id="rId6"/>
    <p:sldId id="491" r:id="rId7"/>
    <p:sldId id="405" r:id="rId8"/>
    <p:sldId id="328" r:id="rId9"/>
    <p:sldId id="2527" r:id="rId10"/>
    <p:sldId id="330" r:id="rId11"/>
    <p:sldId id="331" r:id="rId12"/>
    <p:sldId id="327" r:id="rId13"/>
    <p:sldId id="468" r:id="rId14"/>
    <p:sldId id="348" r:id="rId15"/>
    <p:sldId id="347" r:id="rId16"/>
    <p:sldId id="356" r:id="rId17"/>
    <p:sldId id="345" r:id="rId18"/>
    <p:sldId id="472" r:id="rId19"/>
    <p:sldId id="473" r:id="rId20"/>
    <p:sldId id="396" r:id="rId21"/>
    <p:sldId id="469" r:id="rId22"/>
    <p:sldId id="474" r:id="rId23"/>
    <p:sldId id="2528" r:id="rId24"/>
    <p:sldId id="403" r:id="rId25"/>
    <p:sldId id="365" r:id="rId26"/>
    <p:sldId id="408" r:id="rId27"/>
    <p:sldId id="478" r:id="rId28"/>
    <p:sldId id="429" r:id="rId29"/>
    <p:sldId id="262" r:id="rId30"/>
    <p:sldId id="481" r:id="rId31"/>
    <p:sldId id="484" r:id="rId32"/>
    <p:sldId id="485" r:id="rId33"/>
    <p:sldId id="416" r:id="rId34"/>
    <p:sldId id="417" r:id="rId35"/>
    <p:sldId id="490" r:id="rId36"/>
    <p:sldId id="487" r:id="rId37"/>
    <p:sldId id="488" r:id="rId38"/>
    <p:sldId id="414" r:id="rId39"/>
    <p:sldId id="2530" r:id="rId40"/>
    <p:sldId id="2531" r:id="rId41"/>
    <p:sldId id="411" r:id="rId42"/>
    <p:sldId id="435" r:id="rId43"/>
    <p:sldId id="422" r:id="rId44"/>
    <p:sldId id="274" r:id="rId45"/>
    <p:sldId id="2516" r:id="rId46"/>
    <p:sldId id="424" r:id="rId47"/>
    <p:sldId id="278" r:id="rId48"/>
    <p:sldId id="471" r:id="rId49"/>
    <p:sldId id="336" r:id="rId50"/>
    <p:sldId id="360" r:id="rId51"/>
    <p:sldId id="384" r:id="rId52"/>
    <p:sldId id="373" r:id="rId53"/>
    <p:sldId id="2529" r:id="rId54"/>
    <p:sldId id="279" r:id="rId55"/>
    <p:sldId id="432" r:id="rId56"/>
    <p:sldId id="445" r:id="rId57"/>
    <p:sldId id="427" r:id="rId58"/>
    <p:sldId id="458" r:id="rId59"/>
    <p:sldId id="2521" r:id="rId60"/>
    <p:sldId id="2517" r:id="rId61"/>
    <p:sldId id="2518" r:id="rId62"/>
    <p:sldId id="2523" r:id="rId63"/>
    <p:sldId id="444" r:id="rId64"/>
    <p:sldId id="439" r:id="rId65"/>
    <p:sldId id="2515" r:id="rId6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showAnimation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404" autoAdjust="0"/>
  </p:normalViewPr>
  <p:slideViewPr>
    <p:cSldViewPr snapToGrid="0">
      <p:cViewPr varScale="1">
        <p:scale>
          <a:sx n="67" d="100"/>
          <a:sy n="67" d="100"/>
        </p:scale>
        <p:origin x="548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77D8FC-BDAE-4C0B-9EC9-EDF7A72984B8}" type="datetimeFigureOut">
              <a:rPr lang="en-US" smtClean="0"/>
              <a:t>10/6/2024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928494-E6BA-4A26-84EE-8420C225A9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4027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928494-E6BA-4A26-84EE-8420C225A91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4387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928494-E6BA-4A26-84EE-8420C225A91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2392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85" eaLnBrk="0" hangingPunct="0">
              <a:defRPr sz="1100" b="1">
                <a:solidFill>
                  <a:srgbClr val="FFFF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02756" indent="-270291" defTabSz="914485" eaLnBrk="0" hangingPunct="0">
              <a:defRPr sz="1100" b="1">
                <a:solidFill>
                  <a:srgbClr val="FFFF00"/>
                </a:solidFill>
                <a:latin typeface="Arial" charset="0"/>
                <a:ea typeface="ＭＳ Ｐゴシック" charset="0"/>
              </a:defRPr>
            </a:lvl2pPr>
            <a:lvl3pPr marL="1081164" indent="-216233" defTabSz="914485" eaLnBrk="0" hangingPunct="0">
              <a:defRPr sz="1100" b="1">
                <a:solidFill>
                  <a:srgbClr val="FFFF00"/>
                </a:solidFill>
                <a:latin typeface="Arial" charset="0"/>
                <a:ea typeface="ＭＳ Ｐゴシック" charset="0"/>
              </a:defRPr>
            </a:lvl3pPr>
            <a:lvl4pPr marL="1513629" indent="-216233" defTabSz="914485" eaLnBrk="0" hangingPunct="0">
              <a:defRPr sz="1100" b="1">
                <a:solidFill>
                  <a:srgbClr val="FFFF00"/>
                </a:solidFill>
                <a:latin typeface="Arial" charset="0"/>
                <a:ea typeface="ＭＳ Ｐゴシック" charset="0"/>
              </a:defRPr>
            </a:lvl4pPr>
            <a:lvl5pPr marL="1946095" indent="-216233" defTabSz="914485" eaLnBrk="0" hangingPunct="0">
              <a:defRPr sz="1100" b="1">
                <a:solidFill>
                  <a:srgbClr val="FFFF00"/>
                </a:solidFill>
                <a:latin typeface="Arial" charset="0"/>
                <a:ea typeface="ＭＳ Ｐゴシック" charset="0"/>
              </a:defRPr>
            </a:lvl5pPr>
            <a:lvl6pPr marL="2378560" indent="-216233" algn="ctr" defTabSz="914485" eaLnBrk="0" fontAlgn="base" hangingPunct="0">
              <a:spcBef>
                <a:spcPct val="50000"/>
              </a:spcBef>
              <a:spcAft>
                <a:spcPct val="0"/>
              </a:spcAft>
              <a:defRPr sz="1100" b="1">
                <a:solidFill>
                  <a:srgbClr val="FFFF00"/>
                </a:solidFill>
                <a:latin typeface="Arial" charset="0"/>
                <a:ea typeface="ＭＳ Ｐゴシック" charset="0"/>
              </a:defRPr>
            </a:lvl6pPr>
            <a:lvl7pPr marL="2811026" indent="-216233" algn="ctr" defTabSz="914485" eaLnBrk="0" fontAlgn="base" hangingPunct="0">
              <a:spcBef>
                <a:spcPct val="50000"/>
              </a:spcBef>
              <a:spcAft>
                <a:spcPct val="0"/>
              </a:spcAft>
              <a:defRPr sz="1100" b="1">
                <a:solidFill>
                  <a:srgbClr val="FFFF00"/>
                </a:solidFill>
                <a:latin typeface="Arial" charset="0"/>
                <a:ea typeface="ＭＳ Ｐゴシック" charset="0"/>
              </a:defRPr>
            </a:lvl7pPr>
            <a:lvl8pPr marL="3243491" indent="-216233" algn="ctr" defTabSz="914485" eaLnBrk="0" fontAlgn="base" hangingPunct="0">
              <a:spcBef>
                <a:spcPct val="50000"/>
              </a:spcBef>
              <a:spcAft>
                <a:spcPct val="0"/>
              </a:spcAft>
              <a:defRPr sz="1100" b="1">
                <a:solidFill>
                  <a:srgbClr val="FFFF00"/>
                </a:solidFill>
                <a:latin typeface="Arial" charset="0"/>
                <a:ea typeface="ＭＳ Ｐゴシック" charset="0"/>
              </a:defRPr>
            </a:lvl8pPr>
            <a:lvl9pPr marL="3675957" indent="-216233" algn="ctr" defTabSz="914485" eaLnBrk="0" fontAlgn="base" hangingPunct="0">
              <a:spcBef>
                <a:spcPct val="50000"/>
              </a:spcBef>
              <a:spcAft>
                <a:spcPct val="0"/>
              </a:spcAft>
              <a:defRPr sz="1100" b="1">
                <a:solidFill>
                  <a:srgbClr val="FFFF00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3DF9E6D0-DA62-F54A-916F-2A88B954CE98}" type="slidenum">
              <a:rPr lang="en-US" sz="1200" b="0">
                <a:solidFill>
                  <a:schemeClr val="bg1"/>
                </a:solidFill>
              </a:rPr>
              <a:pPr eaLnBrk="1" hangingPunct="1"/>
              <a:t>16</a:t>
            </a:fld>
            <a:endParaRPr lang="en-US" sz="1200" b="0">
              <a:solidFill>
                <a:schemeClr val="bg1"/>
              </a:solidFill>
            </a:endParaRPr>
          </a:p>
        </p:txBody>
      </p:sp>
      <p:sp>
        <p:nvSpPr>
          <p:cNvPr id="460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460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58745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928494-E6BA-4A26-84EE-8420C225A916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3908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444D9E0-DB05-410E-9495-1A6393F09ED7}" type="slidenum">
              <a:rPr lang="en-US" smtClean="0"/>
              <a:pPr>
                <a:defRPr/>
              </a:pPr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3728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928494-E6BA-4A26-84EE-8420C225A916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3817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521D3B-C6BC-FC06-22D8-609CBCD4DA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DCFC6C-3C9F-1C88-55EE-C07C1BBECE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F5DFB3-BC5F-0370-6752-61EBF4369C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44C9E-67EC-4B19-A5DC-B342A3384925}" type="datetimeFigureOut">
              <a:rPr lang="en-US" smtClean="0"/>
              <a:t>10/6/2024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3E8004-55CE-244A-02AD-D9D44BA80B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A3C46B-B664-AE3D-D8E9-BDDC579302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CDE88-DB29-45BA-A779-09A2D3C05C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9883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ABE825-0DB0-D818-C1B3-9934C0BFF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715ACAB-59D8-E46F-019D-3331382A97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F96C24-DDFA-D1C6-618C-8C10644847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44C9E-67EC-4B19-A5DC-B342A3384925}" type="datetimeFigureOut">
              <a:rPr lang="en-US" smtClean="0"/>
              <a:t>10/6/2024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6858C8-3BC5-5D9B-9109-1F990766BC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375EFB-A31C-4F86-F68C-85E75070E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CDE88-DB29-45BA-A779-09A2D3C05C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1928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F38572C-F152-CADA-EE4C-7CB28D7C632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46A3F3E-D6BF-99D9-AF2F-14DA4DFFE5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C49CF2-860B-EA46-F992-899B620197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44C9E-67EC-4B19-A5DC-B342A3384925}" type="datetimeFigureOut">
              <a:rPr lang="en-US" smtClean="0"/>
              <a:t>10/6/2024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E83ADB-5B01-CA36-70DC-5225E627A2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31F1F1-91E8-1CD6-35C6-AB9BED538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CDE88-DB29-45BA-A779-09A2D3C05C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0935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333" b="0" i="0">
                <a:solidFill>
                  <a:schemeClr val="bg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10/6/2024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333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144776">
              <a:spcBef>
                <a:spcPts val="7"/>
              </a:spcBef>
            </a:pPr>
            <a:fld id="{81D60167-4931-47E6-BA6A-407CBD079E47}" type="slidenum">
              <a:rPr lang="en-US" spc="-67" smtClean="0"/>
              <a:pPr marL="144776">
                <a:spcBef>
                  <a:spcPts val="7"/>
                </a:spcBef>
              </a:pPr>
              <a:t>‹#›</a:t>
            </a:fld>
            <a:endParaRPr lang="en-US" spc="-67" dirty="0"/>
          </a:p>
        </p:txBody>
      </p:sp>
    </p:spTree>
    <p:extLst>
      <p:ext uri="{BB962C8B-B14F-4D97-AF65-F5344CB8AC3E}">
        <p14:creationId xmlns:p14="http://schemas.microsoft.com/office/powerpoint/2010/main" val="8718689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0F58B6-08FC-9E8B-3799-2224C29C18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036A05-F4E0-3A0E-3A7E-3FA3E89730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C1186F-D24B-F49E-06AD-832C16E208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44C9E-67EC-4B19-A5DC-B342A3384925}" type="datetimeFigureOut">
              <a:rPr lang="en-US" smtClean="0"/>
              <a:t>10/6/2024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83C40B-85FB-195C-43D7-A2DB13598A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7BE8AF-A8DF-6847-EE51-957FCCFF5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CDE88-DB29-45BA-A779-09A2D3C05C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5370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087005-76EF-8037-D06C-05E2E1AAD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E81416-18FD-0336-B08B-FACDB0D245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AAFB1D-7160-1DBD-F901-50DA3163AD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44C9E-67EC-4B19-A5DC-B342A3384925}" type="datetimeFigureOut">
              <a:rPr lang="en-US" smtClean="0"/>
              <a:t>10/6/2024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6D82A6-24AD-EBE3-8B6F-900D743097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2579E2-BE4A-53B2-5B9E-3AA0F3030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CDE88-DB29-45BA-A779-09A2D3C05C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9186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7AD782-06FC-3D2C-F3E6-DAD479D5D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EC89E-0AE0-4086-FA0B-306580AC8A6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D9F7C5-C1A5-8E62-19DF-501FAAB08C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BFB5A8-E160-3FB7-B348-36FD5305F8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44C9E-67EC-4B19-A5DC-B342A3384925}" type="datetimeFigureOut">
              <a:rPr lang="en-US" smtClean="0"/>
              <a:t>10/6/2024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A0A082-6563-541A-EF9D-00307129F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990DEF-9181-BF3B-ED20-B3A5C0901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CDE88-DB29-45BA-A779-09A2D3C05C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4029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4339C-319F-0371-36B1-548CA5C149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A51DE3-1DED-E94C-3C63-8C83F9E27E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7CFA07-3138-4280-073D-3D2A4631EF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DC03DC2-C102-E6EA-3F78-54DFCDED52A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BAB7BAF-0E24-876B-5D71-5492D0A1159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74C2687-B5AC-861C-AA7C-FE8336CC55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44C9E-67EC-4B19-A5DC-B342A3384925}" type="datetimeFigureOut">
              <a:rPr lang="en-US" smtClean="0"/>
              <a:t>10/6/2024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2F05E1D-822F-FE01-95BF-C54A4561F1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5859D88-F094-A075-C5FA-85C76C6E9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CDE88-DB29-45BA-A779-09A2D3C05C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8561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3F66E-2951-4904-B2FF-EE5004218B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14030F7-2231-9BB0-7DD0-80B769528D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44C9E-67EC-4B19-A5DC-B342A3384925}" type="datetimeFigureOut">
              <a:rPr lang="en-US" smtClean="0"/>
              <a:t>10/6/2024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2CFCC7-E9D7-389D-A9F2-BF3702F2B8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082226-E293-779D-A39C-D363A2CF1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CDE88-DB29-45BA-A779-09A2D3C05C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2616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F0D2DFD-99BA-0C5E-9DD0-1A9E4CC802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44C9E-67EC-4B19-A5DC-B342A3384925}" type="datetimeFigureOut">
              <a:rPr lang="en-US" smtClean="0"/>
              <a:t>10/6/2024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E894E2F-5617-DBA6-D862-4E1ACE5A81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E29932-CA1C-53DD-C61B-956FEE299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CDE88-DB29-45BA-A779-09A2D3C05C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4811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4DCCC-3791-2995-F49F-86147A7A65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0F0EC9-DA08-E62C-B2A5-14C20831E5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6B52FE-61CF-5C17-CA63-C645030947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6C4DD9-215B-8E68-F324-836E51AD61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44C9E-67EC-4B19-A5DC-B342A3384925}" type="datetimeFigureOut">
              <a:rPr lang="en-US" smtClean="0"/>
              <a:t>10/6/2024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9185BE-F1EB-5AA0-2A29-5A35D7869B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5F6AFB-27BF-8869-D927-DCF473474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CDE88-DB29-45BA-A779-09A2D3C05C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1355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1283B-B205-E099-D5AC-F22BC7D5B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BB78F1F-66E7-8A9A-6D8A-0A31EADC096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6AE7DE-C471-B370-09EE-22185FBE17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59CDE1-D55C-6C28-4C9E-3F50CF6F90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44C9E-67EC-4B19-A5DC-B342A3384925}" type="datetimeFigureOut">
              <a:rPr lang="en-US" smtClean="0"/>
              <a:t>10/6/2024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FE45DD-E3BA-4377-3304-43B1EEE262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B4124B-4680-CA32-4828-4406B0C5E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CDE88-DB29-45BA-A779-09A2D3C05C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576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133F6C-B596-A23C-B42F-FBB08EB573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BA5526-5D65-2572-31FF-EC7F4A91E6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88BB84-4C4C-A700-F513-C254E52DE8B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444C9E-67EC-4B19-A5DC-B342A3384925}" type="datetimeFigureOut">
              <a:rPr lang="en-US" smtClean="0"/>
              <a:t>10/6/2024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2D2DC2-F17D-C574-A5E4-E877F7FD65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7522BE-90D2-DA1F-6FD8-7DE6C537E6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8CDE88-DB29-45BA-A779-09A2D3C05C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9674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0.png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0.jpg"/><Relationship Id="rId5" Type="http://schemas.openxmlformats.org/officeDocument/2006/relationships/image" Target="../media/image39.png"/><Relationship Id="rId4" Type="http://schemas.openxmlformats.org/officeDocument/2006/relationships/image" Target="../media/image38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jp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36839-1615-D6B1-2E57-0ADDB3A93C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52575" y="1393825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Advanced Techniques with </a:t>
            </a:r>
            <a:br>
              <a:rPr lang="en-US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Large Language Models</a:t>
            </a:r>
            <a:br>
              <a:rPr lang="en-US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br>
              <a:rPr lang="en-US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sz="5300" dirty="0"/>
              <a:t>Lecture 5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7B08F6-CA66-E9B6-26EF-64525C3B6B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64013"/>
            <a:ext cx="9144000" cy="255111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Northeastern University</a:t>
            </a:r>
          </a:p>
          <a:p>
            <a:r>
              <a:rPr lang="en-US" dirty="0"/>
              <a:t>College of Engineering</a:t>
            </a:r>
          </a:p>
          <a:p>
            <a:r>
              <a:rPr lang="en-US" dirty="0"/>
              <a:t>Multidisciplinary Graduate Engineering Department</a:t>
            </a:r>
          </a:p>
          <a:p>
            <a:endParaRPr lang="en-US" dirty="0"/>
          </a:p>
          <a:p>
            <a:r>
              <a:rPr lang="en-US" sz="2000" dirty="0"/>
              <a:t>INFO 6105 – Fall 2024</a:t>
            </a:r>
          </a:p>
          <a:p>
            <a:r>
              <a:rPr lang="en-US" sz="2000" dirty="0"/>
              <a:t>Instructor: Abdolreza Mosaddegh</a:t>
            </a:r>
          </a:p>
        </p:txBody>
      </p:sp>
    </p:spTree>
    <p:extLst>
      <p:ext uri="{BB962C8B-B14F-4D97-AF65-F5344CB8AC3E}">
        <p14:creationId xmlns:p14="http://schemas.microsoft.com/office/powerpoint/2010/main" val="22069134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0A4350-02B0-844D-02D7-9D47477BAD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325714"/>
            <a:ext cx="10144327" cy="512961"/>
          </a:xfrm>
        </p:spPr>
        <p:txBody>
          <a:bodyPr>
            <a:noAutofit/>
          </a:bodyPr>
          <a:lstStyle/>
          <a:p>
            <a:r>
              <a:rPr lang="en-US" sz="4000" dirty="0"/>
              <a:t>Alignment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59990E-C38E-CFD8-AE2C-EFEBF80566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1224446"/>
            <a:ext cx="11464203" cy="2913403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/>
              <a:t>The </a:t>
            </a:r>
            <a:r>
              <a:rPr lang="en-US" dirty="0">
                <a:solidFill>
                  <a:srgbClr val="C00000"/>
                </a:solidFill>
              </a:rPr>
              <a:t>dot product </a:t>
            </a:r>
            <a:r>
              <a:rPr lang="en-US" dirty="0"/>
              <a:t>of vectors provides a measure of their </a:t>
            </a:r>
            <a:r>
              <a:rPr lang="en-US" dirty="0">
                <a:solidFill>
                  <a:srgbClr val="C00000"/>
                </a:solidFill>
              </a:rPr>
              <a:t>alignment</a:t>
            </a:r>
            <a:r>
              <a:rPr lang="en-US" dirty="0"/>
              <a:t> and </a:t>
            </a:r>
            <a:r>
              <a:rPr lang="en-US" dirty="0">
                <a:solidFill>
                  <a:srgbClr val="C00000"/>
                </a:solidFill>
              </a:rPr>
              <a:t>magnitude:</a:t>
            </a:r>
            <a:endParaRPr lang="en-US" dirty="0"/>
          </a:p>
          <a:p>
            <a:r>
              <a:rPr lang="en-US" sz="2600" dirty="0"/>
              <a:t>If two vectors are in the </a:t>
            </a:r>
            <a:r>
              <a:rPr lang="en-US" sz="2600" dirty="0">
                <a:solidFill>
                  <a:srgbClr val="C00000"/>
                </a:solidFill>
              </a:rPr>
              <a:t>same </a:t>
            </a:r>
            <a:r>
              <a:rPr lang="en-US" sz="2600" dirty="0"/>
              <a:t>direction, their dot product is </a:t>
            </a:r>
            <a:r>
              <a:rPr lang="en-US" sz="2600" dirty="0">
                <a:solidFill>
                  <a:srgbClr val="C00000"/>
                </a:solidFill>
              </a:rPr>
              <a:t>positive</a:t>
            </a:r>
            <a:r>
              <a:rPr lang="en-US" sz="2600" dirty="0"/>
              <a:t> and </a:t>
            </a:r>
            <a:r>
              <a:rPr lang="en-US" sz="2600" dirty="0">
                <a:solidFill>
                  <a:srgbClr val="C00000"/>
                </a:solidFill>
              </a:rPr>
              <a:t>maximized</a:t>
            </a:r>
            <a:r>
              <a:rPr lang="en-US" sz="2600" dirty="0"/>
              <a:t>. </a:t>
            </a:r>
          </a:p>
          <a:p>
            <a:r>
              <a:rPr lang="en-US" sz="2600" dirty="0"/>
              <a:t>If two vectors are in </a:t>
            </a:r>
            <a:r>
              <a:rPr lang="en-US" sz="2600" dirty="0">
                <a:solidFill>
                  <a:srgbClr val="C00000"/>
                </a:solidFill>
              </a:rPr>
              <a:t>opposite</a:t>
            </a:r>
            <a:r>
              <a:rPr lang="en-US" sz="2600" dirty="0"/>
              <a:t> directions , their dot product is </a:t>
            </a:r>
            <a:r>
              <a:rPr lang="en-US" sz="2600" dirty="0">
                <a:solidFill>
                  <a:srgbClr val="C00000"/>
                </a:solidFill>
              </a:rPr>
              <a:t>negative</a:t>
            </a:r>
            <a:r>
              <a:rPr lang="en-US" sz="2600" dirty="0"/>
              <a:t> and </a:t>
            </a:r>
            <a:r>
              <a:rPr lang="en-US" sz="2600" dirty="0">
                <a:solidFill>
                  <a:srgbClr val="C00000"/>
                </a:solidFill>
              </a:rPr>
              <a:t>minimized</a:t>
            </a:r>
            <a:r>
              <a:rPr lang="en-US" sz="2600" dirty="0"/>
              <a:t>. </a:t>
            </a:r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Cosine Similarity</a:t>
            </a:r>
            <a:r>
              <a:rPr lang="en-US" dirty="0"/>
              <a:t> can also be used to identify </a:t>
            </a:r>
            <a:r>
              <a:rPr lang="en-US" dirty="0">
                <a:solidFill>
                  <a:srgbClr val="C00000"/>
                </a:solidFill>
              </a:rPr>
              <a:t>similarity</a:t>
            </a:r>
            <a:r>
              <a:rPr lang="en-US" dirty="0"/>
              <a:t> of vectors (-1 to 1)</a:t>
            </a:r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similarity</a:t>
            </a:r>
            <a:r>
              <a:rPr lang="en-US" dirty="0"/>
              <a:t> of word </a:t>
            </a:r>
            <a:r>
              <a:rPr lang="en-US" dirty="0">
                <a:solidFill>
                  <a:srgbClr val="C00000"/>
                </a:solidFill>
              </a:rPr>
              <a:t>vectors</a:t>
            </a:r>
            <a:r>
              <a:rPr lang="en-US" dirty="0"/>
              <a:t> indicates similarity of </a:t>
            </a:r>
            <a:r>
              <a:rPr lang="en-US" dirty="0">
                <a:solidFill>
                  <a:srgbClr val="C00000"/>
                </a:solidFill>
              </a:rPr>
              <a:t>meaning</a:t>
            </a:r>
            <a:r>
              <a:rPr lang="en-US" dirty="0"/>
              <a:t> (or some aspects) of words 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7BB69C-2A8D-5352-7759-5082AE8BFF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5959" y="4011715"/>
            <a:ext cx="5281552" cy="257050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F07F91A-40AF-AA72-B7D8-ED2FF95E5C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3975924"/>
            <a:ext cx="4905268" cy="2642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5976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23EE5-52B5-0D72-D94B-D76878D36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7204" y="325714"/>
            <a:ext cx="10296727" cy="512961"/>
          </a:xfrm>
        </p:spPr>
        <p:txBody>
          <a:bodyPr>
            <a:noAutofit/>
          </a:bodyPr>
          <a:lstStyle/>
          <a:p>
            <a:r>
              <a:rPr lang="en-US" dirty="0"/>
              <a:t>Alignment - Example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FDDCA7-934F-9E71-4118-8FC1F666F0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2454" y="1082985"/>
            <a:ext cx="11049000" cy="258532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 plural vector is more aligned with plural values rather than singular ones. Therefore, the result of dot product operation / Cosine is bigger: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Plural_Vector</a:t>
            </a:r>
            <a:r>
              <a:rPr lang="en-US" dirty="0"/>
              <a:t> . E(students) </a:t>
            </a:r>
            <a:r>
              <a:rPr lang="en-US" dirty="0">
                <a:solidFill>
                  <a:srgbClr val="C00000"/>
                </a:solidFill>
              </a:rPr>
              <a:t>&gt;</a:t>
            </a:r>
            <a:r>
              <a:rPr lang="en-US" dirty="0"/>
              <a:t> </a:t>
            </a:r>
            <a:r>
              <a:rPr lang="en-US" dirty="0" err="1"/>
              <a:t>Plural_Vector</a:t>
            </a:r>
            <a:r>
              <a:rPr lang="en-US" dirty="0"/>
              <a:t> . E(student)</a:t>
            </a:r>
          </a:p>
          <a:p>
            <a:pPr marL="0" indent="0">
              <a:buNone/>
            </a:pPr>
            <a:r>
              <a:rPr lang="en-US" dirty="0"/>
              <a:t>Cosine (</a:t>
            </a:r>
            <a:r>
              <a:rPr lang="en-US" dirty="0" err="1"/>
              <a:t>Plural_Vector</a:t>
            </a:r>
            <a:r>
              <a:rPr lang="en-US" dirty="0"/>
              <a:t>, E(students)) </a:t>
            </a:r>
            <a:r>
              <a:rPr lang="en-US" dirty="0">
                <a:solidFill>
                  <a:srgbClr val="C00000"/>
                </a:solidFill>
              </a:rPr>
              <a:t>&gt;</a:t>
            </a:r>
            <a:r>
              <a:rPr lang="en-US" dirty="0"/>
              <a:t> Cosine(</a:t>
            </a:r>
            <a:r>
              <a:rPr lang="en-US" dirty="0" err="1"/>
              <a:t>Plural_Vector</a:t>
            </a:r>
            <a:r>
              <a:rPr lang="en-US" dirty="0"/>
              <a:t>, E(student))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06E9A6-DB03-2438-8AEA-D4D33C9327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0" y="3622125"/>
            <a:ext cx="4918075" cy="31350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A0CA2C9-703F-7FFF-AD0E-259AF03F6E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2434" y="3637674"/>
            <a:ext cx="3883566" cy="3103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1389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77BB5-8F07-B390-25B5-775888D422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1" y="232076"/>
            <a:ext cx="10325302" cy="512961"/>
          </a:xfrm>
        </p:spPr>
        <p:txBody>
          <a:bodyPr>
            <a:noAutofit/>
          </a:bodyPr>
          <a:lstStyle/>
          <a:p>
            <a:r>
              <a:rPr lang="en-US" sz="4000" dirty="0"/>
              <a:t>Vectors Capture Relationships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96C9EC-5752-3FD6-9505-09240781C9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4800" y="990601"/>
            <a:ext cx="10991850" cy="221599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Vectors can capture the </a:t>
            </a:r>
            <a:r>
              <a:rPr lang="en-US" dirty="0">
                <a:solidFill>
                  <a:srgbClr val="C00000"/>
                </a:solidFill>
              </a:rPr>
              <a:t>relationships</a:t>
            </a:r>
            <a:r>
              <a:rPr lang="en-US" dirty="0"/>
              <a:t> between different pieces of data.</a:t>
            </a:r>
          </a:p>
          <a:p>
            <a:r>
              <a:rPr lang="en-US" dirty="0"/>
              <a:t>Word that have </a:t>
            </a:r>
            <a:r>
              <a:rPr lang="en-US" dirty="0">
                <a:solidFill>
                  <a:srgbClr val="C00000"/>
                </a:solidFill>
              </a:rPr>
              <a:t>similar meanings </a:t>
            </a:r>
            <a:r>
              <a:rPr lang="en-US" dirty="0"/>
              <a:t>are represented by vectors that are </a:t>
            </a:r>
            <a:r>
              <a:rPr lang="en-US" dirty="0">
                <a:solidFill>
                  <a:srgbClr val="C00000"/>
                </a:solidFill>
              </a:rPr>
              <a:t>close to each other </a:t>
            </a:r>
            <a:r>
              <a:rPr lang="en-US" dirty="0"/>
              <a:t>in the vector space. </a:t>
            </a:r>
          </a:p>
          <a:p>
            <a:r>
              <a:rPr lang="en-US" dirty="0"/>
              <a:t>This spatial relationship encodes </a:t>
            </a:r>
            <a:r>
              <a:rPr lang="en-US" dirty="0">
                <a:solidFill>
                  <a:srgbClr val="C00000"/>
                </a:solidFill>
              </a:rPr>
              <a:t>semantic meaning</a:t>
            </a:r>
            <a:r>
              <a:rPr lang="en-US" dirty="0"/>
              <a:t>, which is useful for tasks like natural language processing (NLP).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0DE425-A0D8-21AE-FBB1-F5B050BCD6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6239" y="3295848"/>
            <a:ext cx="7635912" cy="3330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0248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product&#10;&#10;Description automatically generated">
            <a:extLst>
              <a:ext uri="{FF2B5EF4-FFF2-40B4-BE49-F238E27FC236}">
                <a16:creationId xmlns:a16="http://schemas.microsoft.com/office/drawing/2014/main" id="{D59A4DCF-4728-8C28-5CE0-5A45FE95D8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7132" y="4220156"/>
            <a:ext cx="5918516" cy="270221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C9A771C-31D3-9CB6-B56C-24B85D0825F8}"/>
              </a:ext>
            </a:extLst>
          </p:cNvPr>
          <p:cNvSpPr txBox="1"/>
          <p:nvPr/>
        </p:nvSpPr>
        <p:spPr>
          <a:xfrm>
            <a:off x="7313557" y="6389217"/>
            <a:ext cx="100012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/>
              <a:t>qdrant</a:t>
            </a:r>
            <a:endParaRPr lang="en-US" sz="12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682FAB-4F73-4E69-80F6-B82F57D6C6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501" y="716239"/>
            <a:ext cx="10412252" cy="512961"/>
          </a:xfrm>
        </p:spPr>
        <p:txBody>
          <a:bodyPr>
            <a:normAutofit fontScale="90000"/>
          </a:bodyPr>
          <a:lstStyle/>
          <a:p>
            <a:r>
              <a:rPr lang="en-US" dirty="0"/>
              <a:t>Multi-model Neural Networks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89760C-4956-4730-EE55-1B19E8748A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6950" y="1798657"/>
            <a:ext cx="11313311" cy="2954655"/>
          </a:xfrm>
        </p:spPr>
        <p:txBody>
          <a:bodyPr>
            <a:normAutofit/>
          </a:bodyPr>
          <a:lstStyle/>
          <a:p>
            <a:r>
              <a:rPr lang="en-US" dirty="0"/>
              <a:t>Vectors can represent </a:t>
            </a:r>
            <a:r>
              <a:rPr lang="en-US" dirty="0">
                <a:solidFill>
                  <a:srgbClr val="C00000"/>
                </a:solidFill>
              </a:rPr>
              <a:t>different types </a:t>
            </a:r>
            <a:r>
              <a:rPr lang="en-US" dirty="0"/>
              <a:t>of data, whether it's text, images, or audio. </a:t>
            </a:r>
          </a:p>
          <a:p>
            <a:r>
              <a:rPr lang="en-US" dirty="0">
                <a:solidFill>
                  <a:srgbClr val="C00000"/>
                </a:solidFill>
              </a:rPr>
              <a:t>Neural networks</a:t>
            </a:r>
            <a:r>
              <a:rPr lang="en-US" dirty="0"/>
              <a:t>, particularly deep learning models, are designed to work with </a:t>
            </a:r>
            <a:r>
              <a:rPr lang="en-US" dirty="0">
                <a:solidFill>
                  <a:srgbClr val="C00000"/>
                </a:solidFill>
              </a:rPr>
              <a:t>vectorized data</a:t>
            </a:r>
            <a:r>
              <a:rPr lang="en-US" dirty="0"/>
              <a:t>. </a:t>
            </a:r>
          </a:p>
          <a:p>
            <a:r>
              <a:rPr lang="en-US" dirty="0"/>
              <a:t>The </a:t>
            </a:r>
            <a:r>
              <a:rPr lang="en-US" dirty="0">
                <a:solidFill>
                  <a:srgbClr val="C00000"/>
                </a:solidFill>
              </a:rPr>
              <a:t>input, weights, and outputs </a:t>
            </a:r>
            <a:r>
              <a:rPr lang="en-US" dirty="0"/>
              <a:t>of neural networks are all </a:t>
            </a:r>
            <a:r>
              <a:rPr lang="en-US" dirty="0">
                <a:solidFill>
                  <a:srgbClr val="C00000"/>
                </a:solidFill>
              </a:rPr>
              <a:t>vectors</a:t>
            </a:r>
            <a:r>
              <a:rPr lang="en-US" dirty="0"/>
              <a:t>, making vectors a natural choice for inputs that feed into these models.</a:t>
            </a:r>
          </a:p>
        </p:txBody>
      </p:sp>
    </p:spTree>
    <p:extLst>
      <p:ext uri="{BB962C8B-B14F-4D97-AF65-F5344CB8AC3E}">
        <p14:creationId xmlns:p14="http://schemas.microsoft.com/office/powerpoint/2010/main" val="10984011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diagram of a diagram&#10;&#10;Description automatically generated with medium confidence">
            <a:extLst>
              <a:ext uri="{FF2B5EF4-FFF2-40B4-BE49-F238E27FC236}">
                <a16:creationId xmlns:a16="http://schemas.microsoft.com/office/drawing/2014/main" id="{31F94C78-DE8F-C7F4-899A-BDA96F3C55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1025" y="3756763"/>
            <a:ext cx="3957108" cy="30231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F955B85-AEE7-CBAC-92CA-FD25424B81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05719"/>
            <a:ext cx="9258707" cy="512961"/>
          </a:xfrm>
        </p:spPr>
        <p:txBody>
          <a:bodyPr>
            <a:normAutofit fontScale="90000"/>
          </a:bodyPr>
          <a:lstStyle/>
          <a:p>
            <a:r>
              <a:rPr lang="en-US" dirty="0"/>
              <a:t>High Dimensional Vectors (Embeddings)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B85072-7445-53BC-55B2-86F0CF0C16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1" y="1481137"/>
            <a:ext cx="9258706" cy="4986338"/>
          </a:xfrm>
        </p:spPr>
        <p:txBody>
          <a:bodyPr>
            <a:normAutofit fontScale="92500" lnSpcReduction="10000"/>
          </a:bodyPr>
          <a:lstStyle/>
          <a:p>
            <a:pPr marL="380990" indent="-380990"/>
            <a:r>
              <a:rPr lang="en-US" b="1" dirty="0"/>
              <a:t>Embedding</a:t>
            </a:r>
            <a:r>
              <a:rPr lang="en-US" dirty="0"/>
              <a:t> refer to the </a:t>
            </a:r>
            <a:r>
              <a:rPr lang="en-US" dirty="0">
                <a:solidFill>
                  <a:srgbClr val="C00000"/>
                </a:solidFill>
              </a:rPr>
              <a:t>vector representation </a:t>
            </a:r>
            <a:r>
              <a:rPr lang="en-US" dirty="0"/>
              <a:t>of word/ text.</a:t>
            </a:r>
          </a:p>
          <a:p>
            <a:pPr marL="380990" indent="-380990"/>
            <a:r>
              <a:rPr lang="en-US" dirty="0"/>
              <a:t>These vectors capture the </a:t>
            </a:r>
            <a:r>
              <a:rPr lang="en-US" dirty="0">
                <a:solidFill>
                  <a:srgbClr val="C00000"/>
                </a:solidFill>
              </a:rPr>
              <a:t>semantic meaning </a:t>
            </a:r>
            <a:r>
              <a:rPr lang="en-US" dirty="0"/>
              <a:t>of the word/text.</a:t>
            </a:r>
          </a:p>
          <a:p>
            <a:pPr marL="380990" indent="-380990"/>
            <a:r>
              <a:rPr lang="en-US" dirty="0"/>
              <a:t>Since there are </a:t>
            </a:r>
            <a:r>
              <a:rPr lang="en-US" dirty="0">
                <a:solidFill>
                  <a:srgbClr val="C00000"/>
                </a:solidFill>
              </a:rPr>
              <a:t>many attributes </a:t>
            </a:r>
            <a:r>
              <a:rPr lang="en-US" dirty="0"/>
              <a:t>for each word / context, there are </a:t>
            </a:r>
            <a:r>
              <a:rPr lang="en-US" dirty="0">
                <a:solidFill>
                  <a:srgbClr val="C00000"/>
                </a:solidFill>
              </a:rPr>
              <a:t>many dimensions </a:t>
            </a:r>
            <a:r>
              <a:rPr lang="en-US" dirty="0"/>
              <a:t>for embeddings</a:t>
            </a:r>
            <a:r>
              <a:rPr lang="en-US" b="1" dirty="0"/>
              <a:t> </a:t>
            </a:r>
            <a:r>
              <a:rPr lang="en-US" dirty="0"/>
              <a:t>which represent words</a:t>
            </a:r>
          </a:p>
          <a:p>
            <a:pPr marL="380990" indent="-380990"/>
            <a:r>
              <a:rPr lang="en-US" dirty="0"/>
              <a:t>The vectors are usually of </a:t>
            </a:r>
            <a:r>
              <a:rPr lang="en-US" dirty="0">
                <a:solidFill>
                  <a:srgbClr val="C00000"/>
                </a:solidFill>
              </a:rPr>
              <a:t>fixed dimensions</a:t>
            </a:r>
            <a:r>
              <a:rPr lang="en-US" dirty="0"/>
              <a:t>, like 300 or 768, depending on the model (12288 in GPT3). </a:t>
            </a:r>
          </a:p>
          <a:p>
            <a:pPr marL="380990" indent="-380990"/>
            <a:r>
              <a:rPr lang="en-US" dirty="0">
                <a:solidFill>
                  <a:srgbClr val="C00000"/>
                </a:solidFill>
              </a:rPr>
              <a:t>Higher-dimensional embeddings </a:t>
            </a:r>
            <a:r>
              <a:rPr lang="en-US" dirty="0"/>
              <a:t>can capture more nuanced meanings but also require </a:t>
            </a:r>
            <a:r>
              <a:rPr lang="en-US" dirty="0">
                <a:solidFill>
                  <a:srgbClr val="C00000"/>
                </a:solidFill>
              </a:rPr>
              <a:t>more computational resources</a:t>
            </a:r>
            <a:r>
              <a:rPr lang="en-US" dirty="0"/>
              <a:t>.</a:t>
            </a:r>
          </a:p>
          <a:p>
            <a:pPr marL="380990" indent="-380990"/>
            <a:r>
              <a:rPr lang="en-US" dirty="0"/>
              <a:t>Embeddings are </a:t>
            </a:r>
            <a:r>
              <a:rPr lang="en-US" dirty="0">
                <a:solidFill>
                  <a:srgbClr val="C00000"/>
                </a:solidFill>
              </a:rPr>
              <a:t>foundational</a:t>
            </a:r>
            <a:r>
              <a:rPr lang="en-US" dirty="0"/>
              <a:t> to how LLMs process and generate human-like text.</a:t>
            </a:r>
          </a:p>
          <a:p>
            <a:pPr marL="380990" indent="-380990"/>
            <a:r>
              <a:rPr lang="en-US" sz="2800" dirty="0"/>
              <a:t>We need some </a:t>
            </a:r>
            <a:r>
              <a:rPr lang="en-US" sz="2800" b="1" dirty="0">
                <a:solidFill>
                  <a:srgbClr val="C00000"/>
                </a:solidFill>
              </a:rPr>
              <a:t>methods</a:t>
            </a:r>
            <a:r>
              <a:rPr lang="en-US" sz="2800" dirty="0"/>
              <a:t> to </a:t>
            </a:r>
            <a:r>
              <a:rPr lang="en-US" sz="2800" dirty="0">
                <a:solidFill>
                  <a:srgbClr val="C00000"/>
                </a:solidFill>
              </a:rPr>
              <a:t>create</a:t>
            </a:r>
            <a:r>
              <a:rPr lang="en-US" sz="2800" dirty="0"/>
              <a:t> such </a:t>
            </a:r>
            <a:r>
              <a:rPr lang="en-US" sz="2800" dirty="0">
                <a:solidFill>
                  <a:srgbClr val="C00000"/>
                </a:solidFill>
              </a:rPr>
              <a:t>embeddings(vectors)</a:t>
            </a:r>
            <a:r>
              <a:rPr lang="en-US" sz="2800" dirty="0"/>
              <a:t> from </a:t>
            </a:r>
            <a:r>
              <a:rPr lang="en-US" sz="2800" dirty="0">
                <a:solidFill>
                  <a:srgbClr val="C00000"/>
                </a:solidFill>
              </a:rPr>
              <a:t>tokens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91205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621DF4-64B8-E89F-2CD4-0CC80AC43D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0" y="106323"/>
            <a:ext cx="11379200" cy="1087477"/>
          </a:xfrm>
        </p:spPr>
        <p:txBody>
          <a:bodyPr>
            <a:normAutofit/>
          </a:bodyPr>
          <a:lstStyle/>
          <a:p>
            <a:r>
              <a:rPr lang="en-US" dirty="0"/>
              <a:t>Embedding using One-hot Encoding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9EE107-4016-61FD-4D6C-6E9ECB6B4A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4799" y="1193801"/>
            <a:ext cx="11096625" cy="5170647"/>
          </a:xfrm>
        </p:spPr>
        <p:txBody>
          <a:bodyPr>
            <a:normAutofit fontScale="77500" lnSpcReduction="20000"/>
          </a:bodyPr>
          <a:lstStyle/>
          <a:p>
            <a:pPr marL="380990" indent="-380990"/>
            <a:r>
              <a:rPr lang="en-US" dirty="0"/>
              <a:t>One way to create embedding is to create a </a:t>
            </a:r>
            <a:r>
              <a:rPr lang="en-US" dirty="0">
                <a:solidFill>
                  <a:srgbClr val="FF0000"/>
                </a:solidFill>
              </a:rPr>
              <a:t>vocabulary</a:t>
            </a:r>
            <a:r>
              <a:rPr lang="en-US" dirty="0"/>
              <a:t> of all the words in a text </a:t>
            </a:r>
          </a:p>
          <a:p>
            <a:pPr marL="380990" indent="-380990"/>
            <a:r>
              <a:rPr lang="en-US" dirty="0"/>
              <a:t>Each word is a vector of the same dimensions of the vocabulary. </a:t>
            </a:r>
          </a:p>
          <a:p>
            <a:pPr marL="380990" indent="-380990"/>
            <a:r>
              <a:rPr lang="en-US" dirty="0">
                <a:solidFill>
                  <a:srgbClr val="FF0000"/>
                </a:solidFill>
              </a:rPr>
              <a:t>Each dimension </a:t>
            </a:r>
            <a:r>
              <a:rPr lang="en-US" dirty="0"/>
              <a:t>can be thought as </a:t>
            </a:r>
            <a:r>
              <a:rPr lang="en-US" dirty="0">
                <a:solidFill>
                  <a:srgbClr val="FF0000"/>
                </a:solidFill>
              </a:rPr>
              <a:t>a word </a:t>
            </a:r>
            <a:r>
              <a:rPr lang="en-US" dirty="0"/>
              <a:t>in the vocabulary. </a:t>
            </a:r>
          </a:p>
          <a:p>
            <a:pPr marL="380990" indent="-380990"/>
            <a:r>
              <a:rPr lang="en-US" dirty="0"/>
              <a:t>Resulting vectors contain a single 1 besides zeros and represent the corresponding words in the vocabulary. </a:t>
            </a:r>
          </a:p>
          <a:p>
            <a:pPr marL="380990" indent="-380990"/>
            <a:r>
              <a:rPr lang="en-US" dirty="0"/>
              <a:t>This encoding technique is called </a:t>
            </a:r>
            <a:r>
              <a:rPr lang="en-US" dirty="0">
                <a:solidFill>
                  <a:srgbClr val="FF0000"/>
                </a:solidFill>
              </a:rPr>
              <a:t>one-hot encoding</a:t>
            </a:r>
            <a:r>
              <a:rPr lang="en-US" dirty="0"/>
              <a:t>.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Example:</a:t>
            </a:r>
          </a:p>
          <a:p>
            <a:pPr marL="0" indent="0">
              <a:buNone/>
            </a:pPr>
            <a:r>
              <a:rPr lang="en-US" dirty="0"/>
              <a:t>Suppose we have a vocabulary made from the words “the quick brown fox jumps over the lazy dog”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[“the”, “quick”, “brown”, “fox”, “jumps”, “over”, “lazy”, “dog”]</a:t>
            </a:r>
          </a:p>
          <a:p>
            <a:pPr marL="0" indent="0">
              <a:buNone/>
            </a:pPr>
            <a:r>
              <a:rPr lang="en-US" dirty="0"/>
              <a:t>the word “the” is represented by this vector: [ 1, 0, 0, 0, 0, 0 ,0 ,0],</a:t>
            </a:r>
          </a:p>
          <a:p>
            <a:pPr marL="0" indent="0">
              <a:buNone/>
            </a:pPr>
            <a:r>
              <a:rPr lang="en-US" dirty="0"/>
              <a:t>the word “quick” is represented by this vector: [ 0, 1, 0, 0, 0, 0 ,0 ,0],</a:t>
            </a:r>
          </a:p>
          <a:p>
            <a:pPr marL="0" indent="0">
              <a:buNone/>
            </a:pPr>
            <a:r>
              <a:rPr lang="en-US" dirty="0"/>
              <a:t>the word “brown” is represented by this vector: [ 0, 0, 1, 0, 0, 0 ,0 ,0],</a:t>
            </a:r>
          </a:p>
          <a:p>
            <a:pPr marL="0" indent="0">
              <a:buNone/>
            </a:pPr>
            <a:r>
              <a:rPr lang="en-US" dirty="0"/>
              <a:t>…</a:t>
            </a:r>
          </a:p>
          <a:p>
            <a:endParaRPr lang="en-US" dirty="0"/>
          </a:p>
        </p:txBody>
      </p:sp>
      <p:pic>
        <p:nvPicPr>
          <p:cNvPr id="5" name="Picture 4" descr="A diagram of a vocabulary&#10;&#10;Description automatically generated">
            <a:extLst>
              <a:ext uri="{FF2B5EF4-FFF2-40B4-BE49-F238E27FC236}">
                <a16:creationId xmlns:a16="http://schemas.microsoft.com/office/drawing/2014/main" id="{A5666F52-9DBD-834A-2CA8-41509F3397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3022600"/>
            <a:ext cx="4276456" cy="1035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096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60" name="Text Box 5"/>
          <p:cNvSpPr txBox="1">
            <a:spLocks noChangeArrowheads="1"/>
          </p:cNvSpPr>
          <p:nvPr/>
        </p:nvSpPr>
        <p:spPr bwMode="auto">
          <a:xfrm>
            <a:off x="2646364" y="5943601"/>
            <a:ext cx="196399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200" b="1">
                <a:solidFill>
                  <a:srgbClr val="FFFF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200" b="1">
                <a:solidFill>
                  <a:srgbClr val="FFFF00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200" b="1">
                <a:solidFill>
                  <a:srgbClr val="FFFF00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200" b="1">
                <a:solidFill>
                  <a:srgbClr val="FFFF00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200" b="1">
                <a:solidFill>
                  <a:srgbClr val="FFFF00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200" b="1">
                <a:solidFill>
                  <a:srgbClr val="FFFF00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200" b="1">
                <a:solidFill>
                  <a:srgbClr val="FFFF00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200" b="1">
                <a:solidFill>
                  <a:srgbClr val="FFFF00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200" b="1">
                <a:solidFill>
                  <a:srgbClr val="FFFF00"/>
                </a:solidFill>
                <a:latin typeface="Arial" charset="0"/>
                <a:ea typeface="ＭＳ Ｐゴシック" charset="0"/>
              </a:defRPr>
            </a:lvl9pPr>
          </a:lstStyle>
          <a:p>
            <a:pPr algn="l" eaLnBrk="1" hangingPunct="1">
              <a:spcBef>
                <a:spcPct val="0"/>
              </a:spcBef>
            </a:pPr>
            <a:r>
              <a:rPr lang="en-US" sz="2400" b="0">
                <a:solidFill>
                  <a:schemeClr val="bg1"/>
                </a:solidFill>
              </a:rPr>
              <a:t>What we see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235074" y="3076121"/>
            <a:ext cx="985076" cy="178510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60959" tIns="60959" rIns="60959" bIns="60959" numCol="1" spcCol="38100" rtlCol="0" anchor="t">
            <a:spAutoFit/>
          </a:bodyPr>
          <a:lstStyle/>
          <a:p>
            <a:pPr defTabSz="609585" latinLnBrk="1" hangingPunct="0">
              <a:lnSpc>
                <a:spcPct val="150000"/>
              </a:lnSpc>
            </a:pPr>
            <a:r>
              <a:rPr lang="en-US" sz="2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dog  </a:t>
            </a:r>
          </a:p>
          <a:p>
            <a:pPr defTabSz="609585" latinLnBrk="1" hangingPunct="0">
              <a:lnSpc>
                <a:spcPct val="150000"/>
              </a:lnSpc>
            </a:pPr>
            <a:r>
              <a:rPr lang="en-US" sz="2400" dirty="0">
                <a:solidFill>
                  <a:srgbClr val="000000"/>
                </a:solidFill>
              </a:rPr>
              <a:t>cat</a:t>
            </a:r>
          </a:p>
          <a:p>
            <a:pPr defTabSz="609585" latinLnBrk="1" hangingPunct="0">
              <a:lnSpc>
                <a:spcPct val="150000"/>
              </a:lnSpc>
            </a:pPr>
            <a:r>
              <a:rPr lang="en-US" sz="2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person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4963932" y="3247616"/>
                <a:ext cx="5079917" cy="36933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t">
                <a:spAutoFit/>
              </a:bodyPr>
              <a:lstStyle/>
              <a:p>
                <a:pPr algn="l" rtl="0" latinLnBrk="1" hangingPunc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rgbClr val="0070C0"/>
                          </a:solidFill>
                          <a:latin typeface="Cambria Math" charset="0"/>
                        </a:rPr>
                        <m:t>[</m:t>
                      </m:r>
                      <m:r>
                        <a:rPr lang="en-US" sz="2400" i="1">
                          <a:solidFill>
                            <a:srgbClr val="C00000"/>
                          </a:solidFill>
                          <a:latin typeface="Cambria Math" charset="0"/>
                        </a:rPr>
                        <m:t>1</m:t>
                      </m:r>
                      <m:r>
                        <a:rPr lang="en-US" sz="2400" i="1">
                          <a:solidFill>
                            <a:srgbClr val="0070C0"/>
                          </a:solidFill>
                          <a:latin typeface="Cambria Math" charset="0"/>
                        </a:rPr>
                        <m:t>     0     0     0     0     0     0     0     0     0 ]</m:t>
                      </m:r>
                    </m:oMath>
                  </m:oMathPara>
                </a14:m>
                <a:endParaRPr lang="en-US" sz="2400" dirty="0">
                  <a:solidFill>
                    <a:srgbClr val="0070C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3932" y="3247616"/>
                <a:ext cx="5079917" cy="369332"/>
              </a:xfrm>
              <a:prstGeom prst="rect">
                <a:avLst/>
              </a:prstGeom>
              <a:blipFill>
                <a:blip r:embed="rId3"/>
                <a:stretch>
                  <a:fillRect l="-1559" r="-1799" b="-3500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4963932" y="3822092"/>
                <a:ext cx="5079917" cy="36933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t">
                <a:spAutoFit/>
              </a:bodyPr>
              <a:lstStyle/>
              <a:p>
                <a:pPr algn="l" rtl="0" latinLnBrk="1" hangingPunc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rgbClr val="0070C0"/>
                          </a:solidFill>
                          <a:latin typeface="Cambria Math" charset="0"/>
                        </a:rPr>
                        <m:t>[0     </m:t>
                      </m:r>
                      <m:r>
                        <a:rPr lang="en-US" sz="2400" i="1">
                          <a:solidFill>
                            <a:srgbClr val="C00000"/>
                          </a:solidFill>
                          <a:latin typeface="Cambria Math" charset="0"/>
                        </a:rPr>
                        <m:t>1</m:t>
                      </m:r>
                      <m:r>
                        <a:rPr lang="en-US" sz="2400" i="1">
                          <a:solidFill>
                            <a:srgbClr val="0070C0"/>
                          </a:solidFill>
                          <a:latin typeface="Cambria Math" charset="0"/>
                        </a:rPr>
                        <m:t>     0     0     0     0     0     0     0     0 ]</m:t>
                      </m:r>
                    </m:oMath>
                  </m:oMathPara>
                </a14:m>
                <a:endParaRPr lang="en-US" sz="2400" dirty="0">
                  <a:solidFill>
                    <a:srgbClr val="0070C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3932" y="3822092"/>
                <a:ext cx="5079917" cy="369332"/>
              </a:xfrm>
              <a:prstGeom prst="rect">
                <a:avLst/>
              </a:prstGeom>
              <a:blipFill>
                <a:blip r:embed="rId4"/>
                <a:stretch>
                  <a:fillRect l="-1559" r="-1799" b="-32787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4963932" y="4379762"/>
                <a:ext cx="5079917" cy="36933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t">
                <a:spAutoFit/>
              </a:bodyPr>
              <a:lstStyle/>
              <a:p>
                <a:pPr algn="l" rtl="0" latinLnBrk="1" hangingPunc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rgbClr val="0070C0"/>
                          </a:solidFill>
                          <a:latin typeface="Cambria Math" charset="0"/>
                        </a:rPr>
                        <m:t>[0     0     </m:t>
                      </m:r>
                      <m:r>
                        <a:rPr lang="en-US" sz="2400" i="1">
                          <a:solidFill>
                            <a:srgbClr val="C00000"/>
                          </a:solidFill>
                          <a:latin typeface="Cambria Math" charset="0"/>
                        </a:rPr>
                        <m:t>1</m:t>
                      </m:r>
                      <m:r>
                        <a:rPr lang="en-US" sz="2400" i="1">
                          <a:solidFill>
                            <a:srgbClr val="0070C0"/>
                          </a:solidFill>
                          <a:latin typeface="Cambria Math" charset="0"/>
                        </a:rPr>
                        <m:t>     0     0     0     0     0     0     0 ]</m:t>
                      </m:r>
                    </m:oMath>
                  </m:oMathPara>
                </a14:m>
                <a:endParaRPr lang="en-US" sz="2400" dirty="0">
                  <a:solidFill>
                    <a:srgbClr val="0070C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3932" y="4379762"/>
                <a:ext cx="5079917" cy="369332"/>
              </a:xfrm>
              <a:prstGeom prst="rect">
                <a:avLst/>
              </a:prstGeom>
              <a:blipFill>
                <a:blip r:embed="rId5"/>
                <a:stretch>
                  <a:fillRect l="-1559" r="-1799" b="-34426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/>
          <p:cNvSpPr txBox="1"/>
          <p:nvPr/>
        </p:nvSpPr>
        <p:spPr>
          <a:xfrm>
            <a:off x="3106356" y="3076121"/>
            <a:ext cx="278600" cy="178510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60959" tIns="60959" rIns="60959" bIns="60959" numCol="1" spcCol="38100" rtlCol="0" anchor="t">
            <a:spAutoFit/>
          </a:bodyPr>
          <a:lstStyle/>
          <a:p>
            <a:pPr defTabSz="609585" latinLnBrk="1" hangingPunct="0">
              <a:lnSpc>
                <a:spcPct val="150000"/>
              </a:lnSpc>
            </a:pPr>
            <a:r>
              <a:rPr lang="en-US" sz="2400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</a:p>
          <a:p>
            <a:pPr defTabSz="609585" latinLnBrk="1" hangingPunct="0">
              <a:lnSpc>
                <a:spcPct val="150000"/>
              </a:lnSpc>
            </a:pPr>
            <a:r>
              <a:rPr lang="en-US" sz="2400" dirty="0">
                <a:solidFill>
                  <a:srgbClr val="C00000"/>
                </a:solidFill>
              </a:rPr>
              <a:t>2</a:t>
            </a:r>
          </a:p>
          <a:p>
            <a:pPr defTabSz="609585" latinLnBrk="1" hangingPunct="0">
              <a:lnSpc>
                <a:spcPct val="150000"/>
              </a:lnSpc>
            </a:pPr>
            <a:r>
              <a:rPr lang="en-US" sz="2400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20725" y="1420425"/>
            <a:ext cx="10661650" cy="1231104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0959" tIns="60959" rIns="60959" bIns="60959" numCol="1" spcCol="38100" rtlCol="0" anchor="t">
            <a:spAutoFit/>
          </a:bodyPr>
          <a:lstStyle/>
          <a:p>
            <a:pPr marL="380990" indent="-380990" defTabSz="609585" latinLnBrk="1" hangingPunct="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C00000"/>
                </a:solidFill>
              </a:rPr>
              <a:t>Distance</a:t>
            </a:r>
            <a:r>
              <a:rPr lang="en-US" sz="2400" dirty="0">
                <a:solidFill>
                  <a:srgbClr val="000000"/>
                </a:solidFill>
              </a:rPr>
              <a:t> between words using one-hot encodings always the </a:t>
            </a:r>
            <a:r>
              <a:rPr lang="en-US" sz="2400" dirty="0">
                <a:solidFill>
                  <a:srgbClr val="C00000"/>
                </a:solidFill>
              </a:rPr>
              <a:t>same</a:t>
            </a:r>
          </a:p>
          <a:p>
            <a:pPr marL="380990" indent="-380990" defTabSz="609585" latinLnBrk="1" hangingPunct="0">
              <a:buFont typeface="Arial" panose="020B0604020202020204" pitchFamily="34" charset="0"/>
              <a:buChar char="•"/>
            </a:pPr>
            <a:r>
              <a:rPr lang="en-US" sz="2400" dirty="0"/>
              <a:t>Vector embeddings </a:t>
            </a:r>
            <a:r>
              <a:rPr lang="en-US" sz="2400" dirty="0">
                <a:solidFill>
                  <a:srgbClr val="C00000"/>
                </a:solidFill>
              </a:rPr>
              <a:t>can not capture semantic</a:t>
            </a:r>
            <a:endParaRPr lang="en-US" sz="2400" dirty="0">
              <a:solidFill>
                <a:srgbClr val="C00000"/>
              </a:solidFill>
              <a:ea typeface="Calibri"/>
              <a:cs typeface="Calibri"/>
              <a:sym typeface="Calibri"/>
            </a:endParaRPr>
          </a:p>
          <a:p>
            <a:pPr marL="380990" indent="-380990" defTabSz="609585" latinLnBrk="1" hangingPunct="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It </a:t>
            </a:r>
            <a:r>
              <a:rPr lang="en-US" sz="2400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doesn’t encode context </a:t>
            </a:r>
            <a:r>
              <a:rPr lang="en-US" sz="2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knowledge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235074" y="5465635"/>
            <a:ext cx="10251996" cy="43088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0959" tIns="60959" rIns="60959" bIns="60959" numCol="1" spcCol="38100" rtlCol="0" anchor="t">
            <a:spAutoFit/>
          </a:bodyPr>
          <a:lstStyle/>
          <a:p>
            <a:pPr marL="8928" marR="221432">
              <a:lnSpc>
                <a:spcPts val="2249"/>
              </a:lnSpc>
              <a:spcBef>
                <a:spcPts val="239"/>
              </a:spcBef>
              <a:buSzPct val="144642"/>
              <a:tabLst>
                <a:tab pos="276790" algn="l"/>
              </a:tabLst>
            </a:pPr>
            <a:r>
              <a:rPr lang="en-US" sz="2400" dirty="0"/>
              <a:t>The vectors will be </a:t>
            </a:r>
            <a:r>
              <a:rPr lang="en-US" sz="2400" dirty="0">
                <a:solidFill>
                  <a:srgbClr val="C00000"/>
                </a:solidFill>
              </a:rPr>
              <a:t>sparse</a:t>
            </a:r>
            <a:r>
              <a:rPr lang="en-US" sz="2400" dirty="0"/>
              <a:t> (most are 0’s) and </a:t>
            </a:r>
            <a:r>
              <a:rPr lang="en-US" sz="2400" dirty="0">
                <a:solidFill>
                  <a:srgbClr val="C00000"/>
                </a:solidFill>
              </a:rPr>
              <a:t>long</a:t>
            </a:r>
            <a:r>
              <a:rPr lang="en-US" sz="2400" dirty="0"/>
              <a:t> (vocabulary size)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D6D1FF9-9472-BDEF-F11D-BDCB4987BF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725" y="120652"/>
            <a:ext cx="11379200" cy="1087477"/>
          </a:xfrm>
        </p:spPr>
        <p:txBody>
          <a:bodyPr>
            <a:normAutofit/>
          </a:bodyPr>
          <a:lstStyle/>
          <a:p>
            <a:r>
              <a:rPr lang="en-US" dirty="0"/>
              <a:t>One-hot Encoding - Problems</a:t>
            </a:r>
          </a:p>
        </p:txBody>
      </p:sp>
    </p:spTree>
    <p:extLst>
      <p:ext uri="{BB962C8B-B14F-4D97-AF65-F5344CB8AC3E}">
        <p14:creationId xmlns:p14="http://schemas.microsoft.com/office/powerpoint/2010/main" val="416776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F9FEC3-586C-0876-0BB4-B4E7EC8F14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620" y="234554"/>
            <a:ext cx="9258707" cy="492443"/>
          </a:xfrm>
        </p:spPr>
        <p:txBody>
          <a:bodyPr>
            <a:noAutofit/>
          </a:bodyPr>
          <a:lstStyle/>
          <a:p>
            <a:r>
              <a:rPr lang="en-US" sz="4000" dirty="0"/>
              <a:t>Word2vec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CB1C1F-2D91-DB1A-8EFE-9E5FA3F2DC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4800" y="990601"/>
            <a:ext cx="11480800" cy="2215991"/>
          </a:xfrm>
        </p:spPr>
        <p:txBody>
          <a:bodyPr>
            <a:normAutofit fontScale="85000" lnSpcReduction="20000"/>
          </a:bodyPr>
          <a:lstStyle/>
          <a:p>
            <a:pPr marL="380990" indent="-380990"/>
            <a:r>
              <a:rPr lang="en-US" dirty="0"/>
              <a:t>Word2vec is a technique for obtaining </a:t>
            </a:r>
            <a:r>
              <a:rPr lang="en-US" dirty="0">
                <a:solidFill>
                  <a:srgbClr val="C00000"/>
                </a:solidFill>
              </a:rPr>
              <a:t>vector representations </a:t>
            </a:r>
            <a:r>
              <a:rPr lang="en-US" dirty="0"/>
              <a:t>of words. </a:t>
            </a:r>
          </a:p>
          <a:p>
            <a:pPr marL="380990" indent="-380990"/>
            <a:r>
              <a:rPr lang="en-US" dirty="0"/>
              <a:t>These vectors capture information about the meaning of the word based on the </a:t>
            </a:r>
            <a:r>
              <a:rPr lang="en-US" dirty="0">
                <a:solidFill>
                  <a:srgbClr val="C00000"/>
                </a:solidFill>
              </a:rPr>
              <a:t>surrounding words</a:t>
            </a:r>
            <a:r>
              <a:rPr lang="en-US" dirty="0"/>
              <a:t>. </a:t>
            </a:r>
          </a:p>
          <a:p>
            <a:pPr marL="380990" indent="-380990"/>
            <a:r>
              <a:rPr lang="en-US" dirty="0"/>
              <a:t>The word2vec algorithm estimates these representations by </a:t>
            </a:r>
            <a:r>
              <a:rPr lang="en-US" dirty="0">
                <a:solidFill>
                  <a:srgbClr val="C00000"/>
                </a:solidFill>
              </a:rPr>
              <a:t>likelihood</a:t>
            </a:r>
            <a:r>
              <a:rPr lang="en-US" dirty="0"/>
              <a:t> </a:t>
            </a:r>
          </a:p>
          <a:p>
            <a:pPr marL="380990" indent="-380990"/>
            <a:r>
              <a:rPr lang="en-US" dirty="0"/>
              <a:t>To limit the number of words in each context, a parameter called “</a:t>
            </a:r>
            <a:r>
              <a:rPr lang="en-US" dirty="0">
                <a:solidFill>
                  <a:srgbClr val="C00000"/>
                </a:solidFill>
              </a:rPr>
              <a:t>window size</a:t>
            </a:r>
            <a:r>
              <a:rPr lang="en-US" dirty="0"/>
              <a:t>” is used.</a:t>
            </a:r>
          </a:p>
          <a:p>
            <a:pPr marL="380990" indent="-380990"/>
            <a:r>
              <a:rPr lang="en-US" dirty="0"/>
              <a:t>There are two main methods to realize Word2Vec: </a:t>
            </a:r>
            <a:r>
              <a:rPr lang="en-US" dirty="0">
                <a:solidFill>
                  <a:srgbClr val="C00000"/>
                </a:solidFill>
              </a:rPr>
              <a:t>CBOW</a:t>
            </a:r>
            <a:r>
              <a:rPr lang="en-US" dirty="0"/>
              <a:t>, </a:t>
            </a:r>
            <a:r>
              <a:rPr lang="en-US" dirty="0">
                <a:solidFill>
                  <a:srgbClr val="C00000"/>
                </a:solidFill>
              </a:rPr>
              <a:t>Skip-gram</a:t>
            </a: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CA3691D3-05C0-89E0-934F-2BC49E4C74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5634" y="3170909"/>
            <a:ext cx="6266367" cy="3729424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AC14761C-8FDC-C3FE-B7A2-5F33D04ED0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3733800"/>
            <a:ext cx="3454400" cy="78911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98F8564-6F09-E07B-AFFF-7D415828BFA7}"/>
              </a:ext>
            </a:extLst>
          </p:cNvPr>
          <p:cNvSpPr txBox="1"/>
          <p:nvPr/>
        </p:nvSpPr>
        <p:spPr>
          <a:xfrm>
            <a:off x="7458075" y="6488668"/>
            <a:ext cx="2438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window size of two</a:t>
            </a:r>
          </a:p>
        </p:txBody>
      </p:sp>
    </p:spTree>
    <p:extLst>
      <p:ext uri="{BB962C8B-B14F-4D97-AF65-F5344CB8AC3E}">
        <p14:creationId xmlns:p14="http://schemas.microsoft.com/office/powerpoint/2010/main" val="8399572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AEB1B0-C9AE-6182-B99F-B2EEED1CDB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100" y="512031"/>
            <a:ext cx="9258707" cy="512961"/>
          </a:xfrm>
        </p:spPr>
        <p:txBody>
          <a:bodyPr>
            <a:normAutofit fontScale="90000"/>
          </a:bodyPr>
          <a:lstStyle/>
          <a:p>
            <a:r>
              <a:rPr lang="en-US" dirty="0"/>
              <a:t>Continuous Bag of Words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77273F-FD67-21C7-2E12-04AA50528D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1676" y="1533456"/>
            <a:ext cx="11376024" cy="1846660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>
                <a:latin typeface="Georgia"/>
              </a:rPr>
              <a:t>The primary goal of the CBOW model is to </a:t>
            </a:r>
            <a:r>
              <a:rPr lang="en-US" sz="2400" dirty="0">
                <a:solidFill>
                  <a:srgbClr val="C00000"/>
                </a:solidFill>
                <a:latin typeface="Georgia"/>
              </a:rPr>
              <a:t>predict a target word </a:t>
            </a:r>
            <a:r>
              <a:rPr lang="en-US" sz="2400" dirty="0">
                <a:latin typeface="Georgia"/>
              </a:rPr>
              <a:t>using its surrounding </a:t>
            </a:r>
            <a:r>
              <a:rPr lang="en-US" sz="2400" dirty="0">
                <a:solidFill>
                  <a:srgbClr val="C00000"/>
                </a:solidFill>
                <a:latin typeface="Georgia"/>
              </a:rPr>
              <a:t>context words</a:t>
            </a:r>
            <a:r>
              <a:rPr lang="en-US" sz="2400" dirty="0">
                <a:latin typeface="Georgia"/>
              </a:rPr>
              <a:t>.</a:t>
            </a:r>
          </a:p>
          <a:p>
            <a:r>
              <a:rPr lang="en-US" sz="2400" dirty="0">
                <a:latin typeface="Georgia"/>
                <a:cs typeface="Georgia"/>
              </a:rPr>
              <a:t>A </a:t>
            </a:r>
            <a:r>
              <a:rPr lang="en-US" sz="2400" dirty="0">
                <a:solidFill>
                  <a:srgbClr val="C00000"/>
                </a:solidFill>
                <a:latin typeface="Georgia"/>
                <a:cs typeface="Georgia"/>
              </a:rPr>
              <a:t>prediction model </a:t>
            </a:r>
            <a:r>
              <a:rPr lang="en-US" sz="2400" dirty="0">
                <a:latin typeface="Georgia"/>
                <a:cs typeface="Georgia"/>
              </a:rPr>
              <a:t>(Neural Network) is trained to predict</a:t>
            </a:r>
            <a:r>
              <a:rPr lang="en-US" sz="2400" spc="-7" dirty="0">
                <a:latin typeface="Georgia"/>
                <a:cs typeface="Georgia"/>
              </a:rPr>
              <a:t> target word by</a:t>
            </a:r>
            <a:r>
              <a:rPr lang="en-US" sz="2400" dirty="0">
                <a:latin typeface="Georgia"/>
                <a:cs typeface="Georgia"/>
              </a:rPr>
              <a:t> surrounding </a:t>
            </a:r>
            <a:r>
              <a:rPr lang="en-US" sz="2400" spc="-7" dirty="0">
                <a:latin typeface="Georgia"/>
                <a:cs typeface="Georgia"/>
              </a:rPr>
              <a:t>words </a:t>
            </a:r>
          </a:p>
          <a:p>
            <a:r>
              <a:rPr lang="en-US" sz="2400" spc="-7" dirty="0">
                <a:latin typeface="Georgia"/>
                <a:cs typeface="Georgia"/>
              </a:rPr>
              <a:t>The context is treated as a "</a:t>
            </a:r>
            <a:r>
              <a:rPr lang="en-US" sz="2400" spc="-7" dirty="0">
                <a:solidFill>
                  <a:srgbClr val="C00000"/>
                </a:solidFill>
                <a:latin typeface="Georgia"/>
                <a:cs typeface="Georgia"/>
              </a:rPr>
              <a:t>bag of words</a:t>
            </a:r>
            <a:r>
              <a:rPr lang="en-US" sz="2400" spc="-7" dirty="0">
                <a:latin typeface="Georgia"/>
                <a:cs typeface="Georgia"/>
              </a:rPr>
              <a:t>“, meaning the </a:t>
            </a:r>
            <a:r>
              <a:rPr lang="en-US" sz="2400" spc="-7" dirty="0">
                <a:solidFill>
                  <a:srgbClr val="C00000"/>
                </a:solidFill>
                <a:latin typeface="Georgia"/>
                <a:cs typeface="Georgia"/>
              </a:rPr>
              <a:t>order</a:t>
            </a:r>
            <a:r>
              <a:rPr lang="en-US" sz="2400" spc="-7" dirty="0">
                <a:latin typeface="Georgia"/>
                <a:cs typeface="Georgia"/>
              </a:rPr>
              <a:t> of the words </a:t>
            </a:r>
            <a:r>
              <a:rPr lang="en-US" sz="2400" spc="-7" dirty="0">
                <a:solidFill>
                  <a:srgbClr val="C00000"/>
                </a:solidFill>
                <a:latin typeface="Georgia"/>
                <a:cs typeface="Georgia"/>
              </a:rPr>
              <a:t>doesn't matter</a:t>
            </a:r>
            <a:r>
              <a:rPr lang="en-US" sz="2400" spc="-7" dirty="0">
                <a:latin typeface="Georgia"/>
                <a:cs typeface="Georgia"/>
              </a:rPr>
              <a:t>.</a:t>
            </a:r>
          </a:p>
          <a:p>
            <a:endParaRPr lang="en-US" sz="2400" spc="-7" dirty="0">
              <a:latin typeface="Georgia"/>
              <a:cs typeface="Georgia"/>
            </a:endParaRP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A96513-F898-9BAA-2003-AE633B57EA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2816" y="3888580"/>
            <a:ext cx="5093184" cy="175627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4758A78-DA73-9CA8-70B9-C7B8320B27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0090" y="3888579"/>
            <a:ext cx="5004234" cy="2145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9704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18433D-4047-FC8B-7159-7EAC65D7D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800" y="335239"/>
            <a:ext cx="9258707" cy="512961"/>
          </a:xfrm>
        </p:spPr>
        <p:txBody>
          <a:bodyPr>
            <a:normAutofit fontScale="90000"/>
          </a:bodyPr>
          <a:lstStyle/>
          <a:p>
            <a:r>
              <a:rPr lang="en-US" dirty="0"/>
              <a:t>Continuous Bag of Words - Training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925E1B-DC12-96B0-52A4-67BC1E61DE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2800" y="1112573"/>
            <a:ext cx="11061699" cy="2677104"/>
          </a:xfrm>
        </p:spPr>
        <p:txBody>
          <a:bodyPr>
            <a:normAutofit fontScale="85000" lnSpcReduction="10000"/>
          </a:bodyPr>
          <a:lstStyle/>
          <a:p>
            <a:pPr marL="380990" indent="-380990"/>
            <a:r>
              <a:rPr lang="en-US" sz="2400" dirty="0"/>
              <a:t>The model takes a </a:t>
            </a:r>
            <a:r>
              <a:rPr lang="en-US" sz="2400" dirty="0">
                <a:solidFill>
                  <a:srgbClr val="C00000"/>
                </a:solidFill>
              </a:rPr>
              <a:t>target word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/>
              <a:t>from a corpus and uses it to predict the words that appear </a:t>
            </a:r>
            <a:r>
              <a:rPr lang="en-US" sz="2400" dirty="0">
                <a:solidFill>
                  <a:srgbClr val="C00000"/>
                </a:solidFill>
              </a:rPr>
              <a:t>within a certain window </a:t>
            </a:r>
            <a:r>
              <a:rPr lang="en-US" sz="2400" dirty="0"/>
              <a:t>around it (context window)</a:t>
            </a:r>
          </a:p>
          <a:p>
            <a:pPr marL="380990" indent="-380990"/>
            <a:r>
              <a:rPr lang="en-US" sz="2400" dirty="0"/>
              <a:t>The model consists of a </a:t>
            </a:r>
            <a:r>
              <a:rPr lang="en-US" sz="2400" dirty="0">
                <a:solidFill>
                  <a:srgbClr val="C00000"/>
                </a:solidFill>
              </a:rPr>
              <a:t>single hidden layer neural network</a:t>
            </a:r>
            <a:endParaRPr lang="en-US" sz="2400" dirty="0"/>
          </a:p>
          <a:p>
            <a:pPr marL="380990" indent="-380990"/>
            <a:r>
              <a:rPr lang="en-US" sz="2400" dirty="0"/>
              <a:t>The </a:t>
            </a:r>
            <a:r>
              <a:rPr lang="en-US" sz="2400" dirty="0">
                <a:solidFill>
                  <a:srgbClr val="C00000"/>
                </a:solidFill>
              </a:rPr>
              <a:t>input</a:t>
            </a:r>
            <a:r>
              <a:rPr lang="en-US" sz="2400" dirty="0"/>
              <a:t> to the model is the surrounding words and the </a:t>
            </a:r>
            <a:r>
              <a:rPr lang="en-US" sz="2400" dirty="0">
                <a:solidFill>
                  <a:srgbClr val="C00000"/>
                </a:solidFill>
              </a:rPr>
              <a:t>output</a:t>
            </a:r>
            <a:r>
              <a:rPr lang="en-US" sz="2400" dirty="0"/>
              <a:t> is the </a:t>
            </a:r>
            <a:r>
              <a:rPr lang="en-US" sz="2400" dirty="0">
                <a:solidFill>
                  <a:srgbClr val="C00000"/>
                </a:solidFill>
              </a:rPr>
              <a:t>predicted</a:t>
            </a:r>
            <a:r>
              <a:rPr lang="en-US" sz="2400" dirty="0"/>
              <a:t> target word. </a:t>
            </a:r>
          </a:p>
          <a:p>
            <a:pPr marL="380990" indent="-380990"/>
            <a:r>
              <a:rPr lang="en-US" sz="2400" dirty="0"/>
              <a:t>For each occurrence of a word in a text, </a:t>
            </a:r>
            <a:r>
              <a:rPr lang="en-US" sz="2400" dirty="0">
                <a:solidFill>
                  <a:srgbClr val="C00000"/>
                </a:solidFill>
              </a:rPr>
              <a:t>backpropagation</a:t>
            </a:r>
            <a:r>
              <a:rPr lang="en-US" sz="2400" dirty="0"/>
              <a:t> happens once to update weights slightly</a:t>
            </a:r>
          </a:p>
          <a:p>
            <a:pPr marL="380990" indent="-380990"/>
            <a:r>
              <a:rPr lang="en-US" sz="2400" dirty="0"/>
              <a:t>The model is trained on a </a:t>
            </a:r>
            <a:r>
              <a:rPr lang="en-US" sz="2400" dirty="0">
                <a:solidFill>
                  <a:srgbClr val="C00000"/>
                </a:solidFill>
              </a:rPr>
              <a:t>large corpus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/>
              <a:t>to learn meaning of the word in </a:t>
            </a:r>
            <a:r>
              <a:rPr lang="en-US" sz="2400" dirty="0">
                <a:solidFill>
                  <a:srgbClr val="C00000"/>
                </a:solidFill>
              </a:rPr>
              <a:t>different contexts</a:t>
            </a:r>
          </a:p>
          <a:p>
            <a:pPr marL="380990" indent="-380990"/>
            <a:r>
              <a:rPr lang="en-US" sz="2400" dirty="0"/>
              <a:t>After training, </a:t>
            </a:r>
            <a:r>
              <a:rPr lang="en-US" sz="2400" dirty="0">
                <a:solidFill>
                  <a:srgbClr val="C00000"/>
                </a:solidFill>
              </a:rPr>
              <a:t>embeddings</a:t>
            </a:r>
            <a:r>
              <a:rPr lang="en-US" sz="2400" dirty="0"/>
              <a:t> are the </a:t>
            </a:r>
            <a:r>
              <a:rPr lang="en-US" sz="2400" dirty="0">
                <a:solidFill>
                  <a:srgbClr val="C00000"/>
                </a:solidFill>
              </a:rPr>
              <a:t>weights </a:t>
            </a:r>
            <a:r>
              <a:rPr lang="en-US" sz="2400" dirty="0"/>
              <a:t>that connect the input layer to the hidden layer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B8C2FD7-3614-8CBB-9985-86353713EE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203" y="3860479"/>
            <a:ext cx="5906122" cy="134538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DB2FE7E-02DD-3DD4-DBD1-1E8ACC7C8B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4055" y="3707104"/>
            <a:ext cx="2320905" cy="299752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7FD504A-11D2-3625-B041-B73E7235B7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4202" y="5438639"/>
            <a:ext cx="5906123" cy="1265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5591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29782" y="0"/>
            <a:ext cx="10515600" cy="1027204"/>
          </a:xfrm>
          <a:prstGeom prst="rect">
            <a:avLst/>
          </a:prstGeom>
        </p:spPr>
        <p:txBody>
          <a:bodyPr vert="horz" wrap="square" lIns="0" tIns="34671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548640">
              <a:lnSpc>
                <a:spcPct val="100000"/>
              </a:lnSpc>
              <a:spcBef>
                <a:spcPts val="2730"/>
              </a:spcBef>
            </a:pPr>
            <a:r>
              <a:rPr lang="en-US" spc="-225" dirty="0"/>
              <a:t>Deep Learning Approach for NLP</a:t>
            </a:r>
            <a:endParaRPr spc="-11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143025-6E99-B691-D70C-3774F36283D5}"/>
              </a:ext>
            </a:extLst>
          </p:cNvPr>
          <p:cNvSpPr txBox="1"/>
          <p:nvPr/>
        </p:nvSpPr>
        <p:spPr>
          <a:xfrm>
            <a:off x="1408387" y="1265422"/>
            <a:ext cx="9827172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After tokenizing, NLP phases includes capturing </a:t>
            </a:r>
            <a:r>
              <a:rPr lang="en-US" sz="2800" dirty="0">
                <a:solidFill>
                  <a:srgbClr val="C00000"/>
                </a:solidFill>
              </a:rPr>
              <a:t>syntactic</a:t>
            </a:r>
            <a:r>
              <a:rPr lang="en-US" sz="2800" dirty="0"/>
              <a:t> dependencies and </a:t>
            </a:r>
            <a:r>
              <a:rPr lang="en-US" sz="2800" dirty="0">
                <a:solidFill>
                  <a:srgbClr val="C00000"/>
                </a:solidFill>
              </a:rPr>
              <a:t>meaning</a:t>
            </a:r>
            <a:r>
              <a:rPr lang="en-US" sz="2800" dirty="0"/>
              <a:t> of the words/tokens in different </a:t>
            </a:r>
            <a:r>
              <a:rPr lang="en-US" sz="2800" dirty="0">
                <a:solidFill>
                  <a:srgbClr val="C00000"/>
                </a:solidFill>
              </a:rPr>
              <a:t>contexts</a:t>
            </a:r>
            <a:r>
              <a:rPr lang="en-US" sz="2800" dirty="0"/>
              <a:t> besides </a:t>
            </a:r>
            <a:r>
              <a:rPr lang="en-US" sz="2800" dirty="0">
                <a:solidFill>
                  <a:srgbClr val="C00000"/>
                </a:solidFill>
              </a:rPr>
              <a:t>discourse</a:t>
            </a:r>
            <a:r>
              <a:rPr lang="en-US" sz="2800" dirty="0"/>
              <a:t> integration and </a:t>
            </a:r>
            <a:r>
              <a:rPr lang="en-US" sz="2800" dirty="0">
                <a:solidFill>
                  <a:srgbClr val="C00000"/>
                </a:solidFill>
              </a:rPr>
              <a:t>pragmatic</a:t>
            </a:r>
            <a:r>
              <a:rPr lang="en-US" sz="2800" dirty="0"/>
              <a:t> analysis.</a:t>
            </a:r>
            <a:endParaRPr lang="en-US" sz="2800" dirty="0">
              <a:solidFill>
                <a:srgbClr val="C0000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1D76866-7596-8E1F-06E9-AE737D072D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4885" y="2726617"/>
            <a:ext cx="4511999" cy="3952875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3162CF-6946-0EB6-B31D-BB416B2456FA}"/>
              </a:ext>
            </a:extLst>
          </p:cNvPr>
          <p:cNvSpPr txBox="1">
            <a:spLocks/>
          </p:cNvSpPr>
          <p:nvPr/>
        </p:nvSpPr>
        <p:spPr>
          <a:xfrm>
            <a:off x="1587036" y="3664659"/>
            <a:ext cx="5547189" cy="7386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1800" b="0" i="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rgbClr val="C00000"/>
                </a:solidFill>
              </a:rPr>
              <a:t>Tokens</a:t>
            </a:r>
            <a:r>
              <a:rPr lang="en-US" sz="2400" dirty="0"/>
              <a:t> can be processed by </a:t>
            </a:r>
            <a:r>
              <a:rPr lang="en-US" sz="2400" dirty="0">
                <a:solidFill>
                  <a:srgbClr val="C00000"/>
                </a:solidFill>
              </a:rPr>
              <a:t>deep neural networks</a:t>
            </a:r>
            <a:r>
              <a:rPr lang="en-US" sz="2400" dirty="0"/>
              <a:t> to realize NLP phases </a:t>
            </a:r>
          </a:p>
        </p:txBody>
      </p:sp>
    </p:spTree>
    <p:extLst>
      <p:ext uri="{BB962C8B-B14F-4D97-AF65-F5344CB8AC3E}">
        <p14:creationId xmlns:p14="http://schemas.microsoft.com/office/powerpoint/2010/main" val="32155025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A773FA8-F676-BB2D-09A1-A2F68A7E83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4979" y="3731173"/>
            <a:ext cx="6574523" cy="213672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914400" y="1146624"/>
            <a:ext cx="10769600" cy="910994"/>
          </a:xfrm>
          <a:prstGeom prst="rect">
            <a:avLst/>
          </a:prstGeom>
        </p:spPr>
        <p:txBody>
          <a:bodyPr vert="horz" wrap="square" lIns="0" tIns="8929" rIns="0" bIns="0" rtlCol="0">
            <a:spAutoFit/>
          </a:bodyPr>
          <a:lstStyle/>
          <a:p>
            <a:pPr marL="389920" marR="3572" indent="-380990">
              <a:lnSpc>
                <a:spcPct val="125000"/>
              </a:lnSpc>
              <a:spcBef>
                <a:spcPts val="71"/>
              </a:spcBef>
              <a:buFont typeface="Arial" panose="020B0604020202020204" pitchFamily="34" charset="0"/>
              <a:buChar char="•"/>
            </a:pPr>
            <a:r>
              <a:rPr lang="en-US" sz="2400" spc="-17" dirty="0">
                <a:cs typeface="Georgia"/>
              </a:rPr>
              <a:t>Using </a:t>
            </a:r>
            <a:r>
              <a:rPr lang="en-US" sz="2400" spc="-17" dirty="0">
                <a:solidFill>
                  <a:srgbClr val="C00000"/>
                </a:solidFill>
                <a:cs typeface="Georgia"/>
              </a:rPr>
              <a:t>contextual meaning of a word</a:t>
            </a:r>
            <a:r>
              <a:rPr lang="en-US" sz="2400" spc="-17" dirty="0">
                <a:cs typeface="Georgia"/>
              </a:rPr>
              <a:t>, </a:t>
            </a:r>
            <a:r>
              <a:rPr sz="2400" b="1" dirty="0">
                <a:cs typeface="Georgia"/>
              </a:rPr>
              <a:t>predict</a:t>
            </a:r>
            <a:r>
              <a:rPr lang="en-US" sz="2400" b="1" dirty="0">
                <a:cs typeface="Georgia"/>
              </a:rPr>
              <a:t>s</a:t>
            </a:r>
            <a:r>
              <a:rPr sz="2400" b="1" spc="-24" dirty="0">
                <a:cs typeface="Georgia"/>
              </a:rPr>
              <a:t> </a:t>
            </a:r>
            <a:r>
              <a:rPr lang="en-US" sz="2400" dirty="0">
                <a:cs typeface="Georgia"/>
              </a:rPr>
              <a:t>possible </a:t>
            </a:r>
            <a:r>
              <a:rPr lang="en-US" sz="2400" dirty="0">
                <a:solidFill>
                  <a:srgbClr val="C00000"/>
                </a:solidFill>
                <a:cs typeface="Georgia"/>
              </a:rPr>
              <a:t>surrounding </a:t>
            </a:r>
            <a:r>
              <a:rPr sz="2400" spc="-7" dirty="0">
                <a:solidFill>
                  <a:srgbClr val="C00000"/>
                </a:solidFill>
                <a:cs typeface="Georgia"/>
              </a:rPr>
              <a:t>words</a:t>
            </a:r>
            <a:endParaRPr lang="en-US" sz="2400" spc="-7" dirty="0">
              <a:solidFill>
                <a:srgbClr val="C00000"/>
              </a:solidFill>
              <a:cs typeface="Georgia"/>
            </a:endParaRPr>
          </a:p>
          <a:p>
            <a:pPr marL="389920" marR="3572" indent="-380990">
              <a:lnSpc>
                <a:spcPct val="125000"/>
              </a:lnSpc>
              <a:spcBef>
                <a:spcPts val="71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cs typeface="Georgia"/>
              </a:rPr>
              <a:t>A Neural Network is trained to </a:t>
            </a:r>
            <a:r>
              <a:rPr lang="en-US" sz="2400" dirty="0">
                <a:solidFill>
                  <a:srgbClr val="C00000"/>
                </a:solidFill>
                <a:cs typeface="Georgia"/>
              </a:rPr>
              <a:t>predict surrounding </a:t>
            </a:r>
            <a:r>
              <a:rPr lang="en-US" sz="2400" spc="-7" dirty="0">
                <a:solidFill>
                  <a:srgbClr val="C00000"/>
                </a:solidFill>
                <a:cs typeface="Georgia"/>
              </a:rPr>
              <a:t>words</a:t>
            </a:r>
            <a:r>
              <a:rPr lang="en-US" sz="2400" spc="-7" dirty="0">
                <a:cs typeface="Georgia"/>
              </a:rPr>
              <a:t> by target word</a:t>
            </a:r>
          </a:p>
        </p:txBody>
      </p:sp>
      <p:pic>
        <p:nvPicPr>
          <p:cNvPr id="9" name="object 6">
            <a:extLst>
              <a:ext uri="{FF2B5EF4-FFF2-40B4-BE49-F238E27FC236}">
                <a16:creationId xmlns:a16="http://schemas.microsoft.com/office/drawing/2014/main" id="{A1F155B3-4E7F-2AD1-BF79-9BC98492A05E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44575" y="2212294"/>
            <a:ext cx="4175336" cy="1940971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07443A30-6424-49E8-AD74-67BCC89900A4}"/>
              </a:ext>
            </a:extLst>
          </p:cNvPr>
          <p:cNvSpPr txBox="1">
            <a:spLocks/>
          </p:cNvSpPr>
          <p:nvPr/>
        </p:nvSpPr>
        <p:spPr>
          <a:xfrm>
            <a:off x="828470" y="331254"/>
            <a:ext cx="9258707" cy="4924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Skip-gram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8273AC-05CF-B53F-0100-BD70B69324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445" y="297196"/>
            <a:ext cx="10365907" cy="574516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Skip-gram Training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3E5BF6-A4BD-5734-9894-AD15C98C8A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858139"/>
            <a:ext cx="11375356" cy="2825997"/>
          </a:xfrm>
        </p:spPr>
        <p:txBody>
          <a:bodyPr>
            <a:normAutofit fontScale="70000" lnSpcReduction="20000"/>
          </a:bodyPr>
          <a:lstStyle/>
          <a:p>
            <a:pPr marL="380990" indent="-380990"/>
            <a:endParaRPr lang="en-US" dirty="0"/>
          </a:p>
          <a:p>
            <a:pPr marL="380990" indent="-380990"/>
            <a:r>
              <a:rPr lang="en-US" sz="2800" dirty="0"/>
              <a:t>The model takes a </a:t>
            </a:r>
            <a:r>
              <a:rPr lang="en-US" sz="2800" dirty="0">
                <a:solidFill>
                  <a:srgbClr val="C00000"/>
                </a:solidFill>
              </a:rPr>
              <a:t>target word</a:t>
            </a:r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dirty="0"/>
              <a:t>from a corpus and uses it to predict the words that appear </a:t>
            </a:r>
            <a:r>
              <a:rPr lang="en-US" sz="2800" dirty="0">
                <a:solidFill>
                  <a:srgbClr val="C00000"/>
                </a:solidFill>
              </a:rPr>
              <a:t>within a certain window </a:t>
            </a:r>
            <a:r>
              <a:rPr lang="en-US" sz="2800" dirty="0"/>
              <a:t>around it (context window)</a:t>
            </a:r>
          </a:p>
          <a:p>
            <a:pPr marL="380990" indent="-380990"/>
            <a:r>
              <a:rPr lang="en-US" dirty="0"/>
              <a:t>The model consists of a </a:t>
            </a:r>
            <a:r>
              <a:rPr lang="en-US" dirty="0">
                <a:solidFill>
                  <a:srgbClr val="C00000"/>
                </a:solidFill>
              </a:rPr>
              <a:t>single hidden layer neural network</a:t>
            </a:r>
            <a:r>
              <a:rPr lang="en-US" dirty="0"/>
              <a:t>. </a:t>
            </a:r>
          </a:p>
          <a:p>
            <a:pPr marL="380990" indent="-380990"/>
            <a:r>
              <a:rPr lang="en-US" dirty="0"/>
              <a:t>The input layer corresponds to the </a:t>
            </a:r>
            <a:r>
              <a:rPr lang="en-US" dirty="0">
                <a:solidFill>
                  <a:srgbClr val="C00000"/>
                </a:solidFill>
              </a:rPr>
              <a:t>target word</a:t>
            </a:r>
            <a:r>
              <a:rPr lang="en-US" dirty="0"/>
              <a:t>, and the </a:t>
            </a:r>
            <a:r>
              <a:rPr lang="en-US" dirty="0">
                <a:solidFill>
                  <a:srgbClr val="C00000"/>
                </a:solidFill>
              </a:rPr>
              <a:t>output layer </a:t>
            </a:r>
            <a:r>
              <a:rPr lang="en-US" dirty="0"/>
              <a:t>corresponds to </a:t>
            </a:r>
            <a:r>
              <a:rPr lang="en-US" sz="2800" dirty="0">
                <a:solidFill>
                  <a:srgbClr val="C00000"/>
                </a:solidFill>
                <a:cs typeface="Georgia"/>
              </a:rPr>
              <a:t>surrounding</a:t>
            </a:r>
            <a:r>
              <a:rPr lang="en-US" dirty="0">
                <a:solidFill>
                  <a:srgbClr val="C00000"/>
                </a:solidFill>
              </a:rPr>
              <a:t> words</a:t>
            </a:r>
          </a:p>
          <a:p>
            <a:pPr marL="380990" indent="-380990"/>
            <a:r>
              <a:rPr lang="en-US" dirty="0"/>
              <a:t>For each occurrence of a word in a text, </a:t>
            </a:r>
            <a:r>
              <a:rPr lang="en-US" dirty="0">
                <a:solidFill>
                  <a:srgbClr val="C00000"/>
                </a:solidFill>
              </a:rPr>
              <a:t>backpropagation</a:t>
            </a:r>
            <a:r>
              <a:rPr lang="en-US" dirty="0"/>
              <a:t> happens once to update weights slightly</a:t>
            </a:r>
          </a:p>
          <a:p>
            <a:pPr marL="380990" indent="-380990"/>
            <a:r>
              <a:rPr lang="en-US" dirty="0"/>
              <a:t>The model is trained on a </a:t>
            </a:r>
            <a:r>
              <a:rPr lang="en-US" dirty="0">
                <a:solidFill>
                  <a:srgbClr val="C00000"/>
                </a:solidFill>
              </a:rPr>
              <a:t>large corpus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to learn meaning of the word in </a:t>
            </a:r>
            <a:r>
              <a:rPr lang="en-US" dirty="0">
                <a:solidFill>
                  <a:srgbClr val="C00000"/>
                </a:solidFill>
              </a:rPr>
              <a:t>different contexts</a:t>
            </a:r>
          </a:p>
          <a:p>
            <a:pPr marL="380990" indent="-380990"/>
            <a:r>
              <a:rPr lang="en-US" dirty="0"/>
              <a:t>After training, </a:t>
            </a:r>
            <a:r>
              <a:rPr lang="en-US" dirty="0">
                <a:solidFill>
                  <a:srgbClr val="C00000"/>
                </a:solidFill>
              </a:rPr>
              <a:t>embeddings</a:t>
            </a:r>
            <a:r>
              <a:rPr lang="en-US" dirty="0"/>
              <a:t> are the </a:t>
            </a:r>
            <a:r>
              <a:rPr lang="en-US" dirty="0">
                <a:solidFill>
                  <a:srgbClr val="C00000"/>
                </a:solidFill>
              </a:rPr>
              <a:t>weights </a:t>
            </a:r>
            <a:r>
              <a:rPr lang="en-US" dirty="0"/>
              <a:t>that connect the input layer to the hidden layer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9F1803F-57B5-5D04-939A-49EBF30AC3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316" y="5275854"/>
            <a:ext cx="6010712" cy="129119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A24EFE7-7485-B854-318A-8FC8866E99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496" y="3797258"/>
            <a:ext cx="5848351" cy="1365474"/>
          </a:xfrm>
          <a:prstGeom prst="rect">
            <a:avLst/>
          </a:prstGeom>
        </p:spPr>
      </p:pic>
      <p:pic>
        <p:nvPicPr>
          <p:cNvPr id="12" name="Picture 11" descr="A diagram of a machine&#10;&#10;Description automatically generated">
            <a:extLst>
              <a:ext uri="{FF2B5EF4-FFF2-40B4-BE49-F238E27FC236}">
                <a16:creationId xmlns:a16="http://schemas.microsoft.com/office/drawing/2014/main" id="{DA56CAAB-28E0-1B34-06FD-B4522273F9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8422" y="3684136"/>
            <a:ext cx="1380706" cy="2858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2633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A4B5D-5B1B-0F70-6B8C-68ABB211AE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CBOW vs Skip-gram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04F0F2FC-D13C-0D4D-8F7C-5EF195259B5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38575" y="1445339"/>
            <a:ext cx="10700975" cy="50475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21920" tIns="60960" rIns="121920" bIns="6096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indent="0" defTabSz="121917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000" b="1" dirty="0"/>
              <a:t>CBOW</a:t>
            </a:r>
            <a:r>
              <a:rPr lang="en-US" altLang="en-US" sz="2000" dirty="0"/>
              <a:t>: </a:t>
            </a:r>
          </a:p>
          <a:p>
            <a:pPr defTabSz="121917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2000" dirty="0"/>
              <a:t>Generally, more efficient and </a:t>
            </a:r>
            <a:r>
              <a:rPr lang="en-US" altLang="en-US" sz="2000" dirty="0">
                <a:solidFill>
                  <a:srgbClr val="C00000"/>
                </a:solidFill>
              </a:rPr>
              <a:t>faster</a:t>
            </a:r>
            <a:r>
              <a:rPr lang="en-US" altLang="en-US" sz="2000" dirty="0"/>
              <a:t> to train. This is because it predicts </a:t>
            </a:r>
            <a:r>
              <a:rPr lang="en-US" altLang="en-US" sz="2000" dirty="0">
                <a:solidFill>
                  <a:srgbClr val="C00000"/>
                </a:solidFill>
              </a:rPr>
              <a:t>one word</a:t>
            </a:r>
            <a:r>
              <a:rPr lang="en-US" altLang="en-US" sz="2000" dirty="0"/>
              <a:t> (the target) from a set of context words, reducing the number of predictions per training instance.</a:t>
            </a:r>
          </a:p>
          <a:p>
            <a:pPr defTabSz="121917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2000" dirty="0"/>
              <a:t>Tends to perform better with </a:t>
            </a:r>
            <a:r>
              <a:rPr lang="en-US" altLang="en-US" sz="2000" dirty="0">
                <a:solidFill>
                  <a:srgbClr val="C00000"/>
                </a:solidFill>
              </a:rPr>
              <a:t>frequent words</a:t>
            </a:r>
            <a:r>
              <a:rPr lang="en-US" altLang="en-US" sz="2000" dirty="0"/>
              <a:t>. Produces smoother word embeddings because it uses several context words to predict target.</a:t>
            </a:r>
            <a:endParaRPr lang="en-US" altLang="en-US" sz="2400" dirty="0"/>
          </a:p>
          <a:p>
            <a:pPr marL="0" indent="0" defTabSz="121917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altLang="en-US" sz="2000" dirty="0"/>
          </a:p>
          <a:p>
            <a:pPr marL="0" indent="0" defTabSz="121917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altLang="en-US" sz="2000" dirty="0"/>
          </a:p>
          <a:p>
            <a:pPr marL="0" indent="0" defTabSz="121917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altLang="en-US" sz="2000" dirty="0"/>
          </a:p>
          <a:p>
            <a:pPr marL="0" indent="0" defTabSz="121917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altLang="en-US" sz="2000" dirty="0"/>
          </a:p>
          <a:p>
            <a:pPr marL="0" indent="0" defTabSz="121917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altLang="en-US" sz="2000" dirty="0"/>
          </a:p>
          <a:p>
            <a:pPr marL="0" indent="0" defTabSz="121917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altLang="en-US" sz="2000" dirty="0"/>
          </a:p>
          <a:p>
            <a:pPr marL="0" indent="0" defTabSz="121917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000" b="1" dirty="0"/>
              <a:t>Skip-gram</a:t>
            </a:r>
            <a:r>
              <a:rPr lang="en-US" altLang="en-US" sz="2000" dirty="0"/>
              <a:t>: </a:t>
            </a:r>
          </a:p>
          <a:p>
            <a:pPr defTabSz="121917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2000" dirty="0">
                <a:solidFill>
                  <a:srgbClr val="C00000"/>
                </a:solidFill>
              </a:rPr>
              <a:t>Slower</a:t>
            </a:r>
            <a:r>
              <a:rPr lang="en-US" altLang="en-US" sz="2000" dirty="0"/>
              <a:t> to train because it predicts </a:t>
            </a:r>
            <a:r>
              <a:rPr lang="en-US" altLang="en-US" sz="2000" dirty="0">
                <a:solidFill>
                  <a:srgbClr val="C00000"/>
                </a:solidFill>
              </a:rPr>
              <a:t>multiple</a:t>
            </a:r>
            <a:r>
              <a:rPr lang="en-US" altLang="en-US" sz="2000" dirty="0"/>
              <a:t> context words for each target word, increasing the number of predictions required. </a:t>
            </a:r>
          </a:p>
          <a:p>
            <a:pPr defTabSz="121917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2000" dirty="0"/>
              <a:t>Performs better with </a:t>
            </a:r>
            <a:r>
              <a:rPr lang="en-US" altLang="en-US" sz="2000" dirty="0">
                <a:solidFill>
                  <a:srgbClr val="C00000"/>
                </a:solidFill>
              </a:rPr>
              <a:t>rare words</a:t>
            </a:r>
            <a:r>
              <a:rPr lang="en-US" altLang="en-US" sz="2000" dirty="0"/>
              <a:t>. Captures fine-grained semantics because it focuses on each word individually.</a:t>
            </a:r>
          </a:p>
        </p:txBody>
      </p:sp>
      <p:pic>
        <p:nvPicPr>
          <p:cNvPr id="6" name="Picture 5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CC246D58-DFE5-E197-F7AB-365C7DEA6C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4650" y="2770902"/>
            <a:ext cx="4219575" cy="2224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2006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828F8F-4206-E27A-ACB3-929F8C3F82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Hyper-parameters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C2EA75-1FF7-4D28-A78B-B1674D4EB4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049001" cy="4351338"/>
          </a:xfrm>
        </p:spPr>
        <p:txBody>
          <a:bodyPr>
            <a:normAutofit/>
          </a:bodyPr>
          <a:lstStyle/>
          <a:p>
            <a:r>
              <a:rPr lang="en-US" dirty="0"/>
              <a:t>A </a:t>
            </a:r>
            <a:r>
              <a:rPr lang="en-US" dirty="0">
                <a:solidFill>
                  <a:srgbClr val="C00000"/>
                </a:solidFill>
              </a:rPr>
              <a:t>smaller</a:t>
            </a:r>
            <a:r>
              <a:rPr lang="en-US" dirty="0"/>
              <a:t> window size (less than 5) focuses on capturing </a:t>
            </a:r>
            <a:r>
              <a:rPr lang="en-US" dirty="0">
                <a:solidFill>
                  <a:srgbClr val="C00000"/>
                </a:solidFill>
              </a:rPr>
              <a:t>local context </a:t>
            </a:r>
            <a:r>
              <a:rPr lang="en-US" dirty="0"/>
              <a:t>(e.g., syntax and grammatical structures)</a:t>
            </a:r>
          </a:p>
          <a:p>
            <a:r>
              <a:rPr lang="en-US" dirty="0">
                <a:solidFill>
                  <a:srgbClr val="C00000"/>
                </a:solidFill>
              </a:rPr>
              <a:t>Larger</a:t>
            </a:r>
            <a:r>
              <a:rPr lang="en-US" dirty="0"/>
              <a:t> window sizes (more than 10) capture a more </a:t>
            </a:r>
            <a:r>
              <a:rPr lang="en-US" dirty="0">
                <a:solidFill>
                  <a:srgbClr val="C00000"/>
                </a:solidFill>
              </a:rPr>
              <a:t>extensive</a:t>
            </a:r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context</a:t>
            </a:r>
            <a:r>
              <a:rPr lang="en-US" dirty="0"/>
              <a:t>. However, they may also introduce </a:t>
            </a:r>
            <a:r>
              <a:rPr lang="en-US" dirty="0">
                <a:solidFill>
                  <a:srgbClr val="C00000"/>
                </a:solidFill>
              </a:rPr>
              <a:t>noise</a:t>
            </a:r>
            <a:r>
              <a:rPr lang="en-US" dirty="0"/>
              <a:t>.</a:t>
            </a:r>
          </a:p>
          <a:p>
            <a:r>
              <a:rPr lang="en-US" dirty="0">
                <a:solidFill>
                  <a:srgbClr val="C00000"/>
                </a:solidFill>
              </a:rPr>
              <a:t>Smaller</a:t>
            </a:r>
            <a:r>
              <a:rPr lang="en-US" dirty="0"/>
              <a:t> vector (Less than 100) sizes are less computationally intensive, but they might </a:t>
            </a:r>
            <a:r>
              <a:rPr lang="en-US" dirty="0">
                <a:solidFill>
                  <a:srgbClr val="C00000"/>
                </a:solidFill>
              </a:rPr>
              <a:t>not capture rich semantic</a:t>
            </a:r>
          </a:p>
          <a:p>
            <a:r>
              <a:rPr lang="en-US" dirty="0">
                <a:solidFill>
                  <a:srgbClr val="C00000"/>
                </a:solidFill>
              </a:rPr>
              <a:t>Larger</a:t>
            </a:r>
            <a:r>
              <a:rPr lang="en-US" dirty="0"/>
              <a:t> vector sizes (more than 300) can </a:t>
            </a:r>
            <a:r>
              <a:rPr lang="en-US" dirty="0">
                <a:solidFill>
                  <a:srgbClr val="C00000"/>
                </a:solidFill>
              </a:rPr>
              <a:t>capture more features</a:t>
            </a:r>
            <a:r>
              <a:rPr lang="en-US" dirty="0"/>
              <a:t>, but computationally expensive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84032E-A771-97B3-D641-E6EFE8284C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2625" y="5820522"/>
            <a:ext cx="5715000" cy="672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6231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F80D9-3EE8-3D68-3C11-EC26E44C6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225" y="349250"/>
            <a:ext cx="10515600" cy="1325563"/>
          </a:xfrm>
        </p:spPr>
        <p:txBody>
          <a:bodyPr/>
          <a:lstStyle/>
          <a:p>
            <a:r>
              <a:rPr lang="en-US" dirty="0"/>
              <a:t>Word2Vec Advantages 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389B991D-E84B-F920-A755-D7F2AF16E6D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718088" y="1490147"/>
            <a:ext cx="8718549" cy="4924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21920" tIns="60960" rIns="121920" bIns="6096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indent="0" defTabSz="121917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400" b="1" dirty="0"/>
              <a:t>Dense Vector</a:t>
            </a:r>
            <a:r>
              <a:rPr lang="en-US" altLang="en-US" sz="2400" dirty="0"/>
              <a:t>: </a:t>
            </a:r>
          </a:p>
          <a:p>
            <a:pPr marL="0" indent="0" defTabSz="121917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400" dirty="0"/>
              <a:t>Represents each word as a </a:t>
            </a:r>
            <a:r>
              <a:rPr lang="en-US" altLang="en-US" sz="2400" dirty="0">
                <a:solidFill>
                  <a:srgbClr val="C00000"/>
                </a:solidFill>
              </a:rPr>
              <a:t>dense vector </a:t>
            </a:r>
            <a:r>
              <a:rPr lang="en-US" altLang="en-US" sz="2400" dirty="0"/>
              <a:t>in a continuous vector space (e.g., 100 or 300) encode </a:t>
            </a:r>
            <a:r>
              <a:rPr lang="en-US" altLang="en-US" sz="2400" dirty="0">
                <a:solidFill>
                  <a:srgbClr val="C00000"/>
                </a:solidFill>
              </a:rPr>
              <a:t>more information </a:t>
            </a:r>
            <a:r>
              <a:rPr lang="en-US" altLang="en-US" sz="2400" dirty="0"/>
              <a:t>with less size comparing sparse vectors.</a:t>
            </a:r>
          </a:p>
          <a:p>
            <a:pPr marL="0" indent="0" defTabSz="121917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altLang="en-US" sz="2400" dirty="0"/>
          </a:p>
          <a:p>
            <a:pPr marL="0" indent="0" defTabSz="121917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400" b="1" dirty="0"/>
              <a:t>Semantic Similarity</a:t>
            </a:r>
            <a:r>
              <a:rPr lang="en-US" altLang="en-US" sz="2400" dirty="0"/>
              <a:t>: </a:t>
            </a:r>
          </a:p>
          <a:p>
            <a:pPr marL="0" indent="0" defTabSz="121917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400" dirty="0"/>
              <a:t>Words with </a:t>
            </a:r>
            <a:r>
              <a:rPr lang="en-US" altLang="en-US" sz="2400" dirty="0">
                <a:solidFill>
                  <a:srgbClr val="C00000"/>
                </a:solidFill>
              </a:rPr>
              <a:t>similar meanings </a:t>
            </a:r>
            <a:r>
              <a:rPr lang="en-US" altLang="en-US" sz="2400" dirty="0"/>
              <a:t>are mapped to </a:t>
            </a:r>
            <a:r>
              <a:rPr lang="en-US" altLang="en-US" sz="2400" dirty="0">
                <a:solidFill>
                  <a:srgbClr val="C00000"/>
                </a:solidFill>
              </a:rPr>
              <a:t>nearby</a:t>
            </a:r>
            <a:r>
              <a:rPr lang="en-US" altLang="en-US" sz="2400" dirty="0"/>
              <a:t> points in the vector space (e.g., cat and kitten) </a:t>
            </a:r>
          </a:p>
          <a:p>
            <a:pPr marL="0" indent="0" defTabSz="121917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altLang="en-US" sz="2400" dirty="0"/>
          </a:p>
          <a:p>
            <a:pPr marL="0" indent="0" defTabSz="121917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400" b="1" dirty="0"/>
              <a:t>Linear Relationships</a:t>
            </a:r>
            <a:r>
              <a:rPr lang="en-US" altLang="en-US" sz="2400" dirty="0"/>
              <a:t>: </a:t>
            </a:r>
          </a:p>
          <a:p>
            <a:pPr marL="0" indent="0" defTabSz="121917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400" dirty="0"/>
              <a:t>Captures </a:t>
            </a:r>
            <a:r>
              <a:rPr lang="en-US" altLang="en-US" sz="2400" dirty="0">
                <a:solidFill>
                  <a:srgbClr val="C00000"/>
                </a:solidFill>
              </a:rPr>
              <a:t>linear relationships </a:t>
            </a:r>
            <a:r>
              <a:rPr lang="en-US" altLang="en-US" sz="2400" dirty="0"/>
              <a:t>between words ( </a:t>
            </a:r>
            <a:r>
              <a:rPr lang="en-US" altLang="en-US" sz="2400" dirty="0" err="1"/>
              <a:t>e,g</a:t>
            </a:r>
            <a:r>
              <a:rPr lang="en-US" altLang="en-US" sz="2400" dirty="0"/>
              <a:t>., difference between "king" and "queen" is similar to the difference between "man" and "woman.“)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E4395C4-1CEF-69F5-E64F-CB704CBE32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9043" y="3525838"/>
            <a:ext cx="1900061" cy="31765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0E65BCD-4893-94F5-6C59-A8CB1507F2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7701" y="1465263"/>
            <a:ext cx="3063810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5172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1212" y="358238"/>
            <a:ext cx="11288944" cy="632651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lang="en-US" sz="4000" dirty="0"/>
              <a:t>Word2Vec </a:t>
            </a:r>
            <a:r>
              <a:rPr lang="en-US" sz="4000" spc="47" dirty="0"/>
              <a:t>Limitation</a:t>
            </a:r>
            <a:endParaRPr sz="4000" spc="53" dirty="0"/>
          </a:p>
        </p:txBody>
      </p:sp>
      <p:sp>
        <p:nvSpPr>
          <p:cNvPr id="3" name="object 3"/>
          <p:cNvSpPr txBox="1"/>
          <p:nvPr/>
        </p:nvSpPr>
        <p:spPr>
          <a:xfrm>
            <a:off x="802812" y="1466005"/>
            <a:ext cx="10679344" cy="3976387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086" marR="1076086">
              <a:lnSpc>
                <a:spcPct val="115399"/>
              </a:lnSpc>
              <a:spcBef>
                <a:spcPts val="133"/>
              </a:spcBef>
              <a:tabLst>
                <a:tab pos="586725" algn="l"/>
                <a:tab pos="587572" algn="l"/>
              </a:tabLst>
            </a:pPr>
            <a:r>
              <a:rPr lang="en-US" sz="2667" spc="-167" dirty="0">
                <a:cs typeface="Segoe UI Symbol"/>
              </a:rPr>
              <a:t>In Word2Vec w</a:t>
            </a:r>
            <a:r>
              <a:rPr sz="2667" dirty="0">
                <a:cs typeface="Segoe UI Symbol"/>
              </a:rPr>
              <a:t>o</a:t>
            </a:r>
            <a:r>
              <a:rPr sz="2667" spc="-13" dirty="0">
                <a:cs typeface="Segoe UI Symbol"/>
              </a:rPr>
              <a:t>r</a:t>
            </a:r>
            <a:r>
              <a:rPr sz="2667" spc="47" dirty="0">
                <a:cs typeface="Segoe UI Symbol"/>
              </a:rPr>
              <a:t>d emb</a:t>
            </a:r>
            <a:r>
              <a:rPr sz="2667" spc="53" dirty="0">
                <a:cs typeface="Segoe UI Symbol"/>
              </a:rPr>
              <a:t>e</a:t>
            </a:r>
            <a:r>
              <a:rPr sz="2667" spc="20" dirty="0">
                <a:cs typeface="Segoe UI Symbol"/>
              </a:rPr>
              <a:t>d</a:t>
            </a:r>
            <a:r>
              <a:rPr sz="2667" spc="-13" dirty="0">
                <a:cs typeface="Segoe UI Symbol"/>
              </a:rPr>
              <a:t>di</a:t>
            </a:r>
            <a:r>
              <a:rPr sz="2667" spc="-33" dirty="0">
                <a:cs typeface="Segoe UI Symbol"/>
              </a:rPr>
              <a:t>n</a:t>
            </a:r>
            <a:r>
              <a:rPr sz="2667" spc="7" dirty="0">
                <a:cs typeface="Segoe UI Symbol"/>
              </a:rPr>
              <a:t>g</a:t>
            </a:r>
            <a:r>
              <a:rPr sz="2667" spc="47" dirty="0">
                <a:cs typeface="Segoe UI Symbol"/>
              </a:rPr>
              <a:t>s a</a:t>
            </a:r>
            <a:r>
              <a:rPr sz="2667" spc="-67" dirty="0">
                <a:cs typeface="Segoe UI Symbol"/>
              </a:rPr>
              <a:t>r</a:t>
            </a:r>
            <a:r>
              <a:rPr sz="2667" spc="20" dirty="0">
                <a:cs typeface="Segoe UI Symbol"/>
              </a:rPr>
              <a:t>e a</a:t>
            </a:r>
            <a:r>
              <a:rPr sz="2667" spc="-7" dirty="0">
                <a:cs typeface="Segoe UI Symbol"/>
              </a:rPr>
              <a:t>p</a:t>
            </a:r>
            <a:r>
              <a:rPr sz="2667" dirty="0">
                <a:cs typeface="Segoe UI Symbol"/>
              </a:rPr>
              <a:t>p</a:t>
            </a:r>
            <a:r>
              <a:rPr sz="2667" spc="-87" dirty="0">
                <a:cs typeface="Segoe UI Symbol"/>
              </a:rPr>
              <a:t>l</a:t>
            </a:r>
            <a:r>
              <a:rPr sz="2667" spc="-107" dirty="0">
                <a:cs typeface="Segoe UI Symbol"/>
              </a:rPr>
              <a:t>i</a:t>
            </a:r>
            <a:r>
              <a:rPr sz="2667" spc="147" dirty="0">
                <a:cs typeface="Segoe UI Symbol"/>
              </a:rPr>
              <a:t>e</a:t>
            </a:r>
            <a:r>
              <a:rPr sz="2667" spc="-53" dirty="0">
                <a:cs typeface="Segoe UI Symbol"/>
              </a:rPr>
              <a:t>d in a  </a:t>
            </a:r>
            <a:r>
              <a:rPr sz="2667" spc="47" dirty="0">
                <a:solidFill>
                  <a:srgbClr val="C00000"/>
                </a:solidFill>
                <a:cs typeface="Segoe UI Symbol"/>
              </a:rPr>
              <a:t>context</a:t>
            </a:r>
            <a:r>
              <a:rPr sz="2667" spc="-60" dirty="0">
                <a:solidFill>
                  <a:srgbClr val="C00000"/>
                </a:solidFill>
                <a:cs typeface="Segoe UI Symbol"/>
              </a:rPr>
              <a:t> </a:t>
            </a:r>
            <a:r>
              <a:rPr sz="2667" spc="93" dirty="0">
                <a:solidFill>
                  <a:srgbClr val="C00000"/>
                </a:solidFill>
                <a:cs typeface="Segoe UI Symbol"/>
              </a:rPr>
              <a:t>free</a:t>
            </a:r>
            <a:r>
              <a:rPr sz="2667" spc="7" dirty="0">
                <a:solidFill>
                  <a:srgbClr val="C00000"/>
                </a:solidFill>
                <a:cs typeface="Segoe UI Symbol"/>
              </a:rPr>
              <a:t> </a:t>
            </a:r>
            <a:r>
              <a:rPr sz="2667" spc="47" dirty="0">
                <a:cs typeface="Segoe UI Symbol"/>
              </a:rPr>
              <a:t>manner</a:t>
            </a:r>
            <a:endParaRPr lang="en-US" sz="2667" spc="47" dirty="0">
              <a:cs typeface="Segoe UI Symbol"/>
            </a:endParaRPr>
          </a:p>
          <a:p>
            <a:pPr marL="586725" marR="1076086" indent="-570639">
              <a:lnSpc>
                <a:spcPct val="115399"/>
              </a:lnSpc>
              <a:spcBef>
                <a:spcPts val="133"/>
              </a:spcBef>
              <a:buFont typeface="Arial MT"/>
              <a:buChar char="●"/>
              <a:tabLst>
                <a:tab pos="586725" algn="l"/>
                <a:tab pos="587572" algn="l"/>
              </a:tabLst>
            </a:pPr>
            <a:endParaRPr sz="2667" dirty="0">
              <a:cs typeface="Segoe UI Symbol"/>
            </a:endParaRPr>
          </a:p>
          <a:p>
            <a:pPr marR="38944" algn="ctr">
              <a:spcBef>
                <a:spcPts val="1573"/>
              </a:spcBef>
              <a:tabLst>
                <a:tab pos="4388162" algn="l"/>
              </a:tabLst>
            </a:pPr>
            <a:r>
              <a:rPr sz="1867" spc="-7" dirty="0">
                <a:cs typeface="Courier New"/>
              </a:rPr>
              <a:t>open </a:t>
            </a:r>
            <a:r>
              <a:rPr sz="1867" dirty="0">
                <a:cs typeface="Courier New"/>
              </a:rPr>
              <a:t>a </a:t>
            </a:r>
            <a:r>
              <a:rPr sz="1867" spc="-7" dirty="0">
                <a:solidFill>
                  <a:srgbClr val="C00000"/>
                </a:solidFill>
                <a:cs typeface="Courier New"/>
              </a:rPr>
              <a:t>bank</a:t>
            </a:r>
            <a:r>
              <a:rPr sz="1867" dirty="0">
                <a:cs typeface="Courier New"/>
              </a:rPr>
              <a:t> </a:t>
            </a:r>
            <a:r>
              <a:rPr sz="1867" spc="-7" dirty="0">
                <a:cs typeface="Courier New"/>
              </a:rPr>
              <a:t>account	on</a:t>
            </a:r>
            <a:r>
              <a:rPr sz="1867" spc="-40" dirty="0">
                <a:cs typeface="Courier New"/>
              </a:rPr>
              <a:t> </a:t>
            </a:r>
            <a:r>
              <a:rPr sz="1867" spc="-7" dirty="0">
                <a:cs typeface="Courier New"/>
              </a:rPr>
              <a:t>the</a:t>
            </a:r>
            <a:r>
              <a:rPr sz="1867" spc="-40" dirty="0">
                <a:cs typeface="Courier New"/>
              </a:rPr>
              <a:t> </a:t>
            </a:r>
            <a:r>
              <a:rPr sz="1867" spc="-7" dirty="0">
                <a:cs typeface="Courier New"/>
              </a:rPr>
              <a:t>river</a:t>
            </a:r>
            <a:r>
              <a:rPr sz="1867" spc="-40" dirty="0">
                <a:cs typeface="Courier New"/>
              </a:rPr>
              <a:t> </a:t>
            </a:r>
            <a:r>
              <a:rPr sz="1867" spc="-7" dirty="0">
                <a:solidFill>
                  <a:srgbClr val="C00000"/>
                </a:solidFill>
                <a:cs typeface="Courier New"/>
              </a:rPr>
              <a:t>bank</a:t>
            </a:r>
            <a:endParaRPr sz="1867" dirty="0">
              <a:solidFill>
                <a:srgbClr val="C00000"/>
              </a:solidFill>
              <a:cs typeface="Courier New"/>
            </a:endParaRPr>
          </a:p>
          <a:p>
            <a:pPr>
              <a:spcBef>
                <a:spcPts val="33"/>
              </a:spcBef>
            </a:pPr>
            <a:endParaRPr sz="2733" dirty="0">
              <a:cs typeface="Courier New"/>
            </a:endParaRPr>
          </a:p>
          <a:p>
            <a:pPr marL="405543" algn="ctr"/>
            <a:r>
              <a:rPr sz="1600" spc="-7" dirty="0">
                <a:solidFill>
                  <a:srgbClr val="C00000"/>
                </a:solidFill>
                <a:cs typeface="Courier New"/>
              </a:rPr>
              <a:t>[0.3,</a:t>
            </a:r>
            <a:r>
              <a:rPr sz="1600" spc="-40" dirty="0">
                <a:solidFill>
                  <a:srgbClr val="C00000"/>
                </a:solidFill>
                <a:cs typeface="Courier New"/>
              </a:rPr>
              <a:t> </a:t>
            </a:r>
            <a:r>
              <a:rPr sz="1600" spc="-7" dirty="0">
                <a:solidFill>
                  <a:srgbClr val="C00000"/>
                </a:solidFill>
                <a:cs typeface="Courier New"/>
              </a:rPr>
              <a:t>0.2,</a:t>
            </a:r>
            <a:r>
              <a:rPr sz="1600" spc="-40" dirty="0">
                <a:solidFill>
                  <a:srgbClr val="C00000"/>
                </a:solidFill>
                <a:cs typeface="Courier New"/>
              </a:rPr>
              <a:t> </a:t>
            </a:r>
            <a:r>
              <a:rPr sz="1600" spc="-7" dirty="0">
                <a:solidFill>
                  <a:srgbClr val="C00000"/>
                </a:solidFill>
                <a:cs typeface="Courier New"/>
              </a:rPr>
              <a:t>-0.8,</a:t>
            </a:r>
            <a:r>
              <a:rPr sz="1600" spc="-40" dirty="0">
                <a:solidFill>
                  <a:srgbClr val="C00000"/>
                </a:solidFill>
                <a:cs typeface="Courier New"/>
              </a:rPr>
              <a:t> </a:t>
            </a:r>
            <a:r>
              <a:rPr sz="1600" spc="-7" dirty="0">
                <a:solidFill>
                  <a:srgbClr val="C00000"/>
                </a:solidFill>
                <a:cs typeface="Courier New"/>
              </a:rPr>
              <a:t>…]</a:t>
            </a:r>
            <a:endParaRPr sz="1600" dirty="0">
              <a:solidFill>
                <a:srgbClr val="C00000"/>
              </a:solidFill>
              <a:cs typeface="Courier New"/>
            </a:endParaRPr>
          </a:p>
          <a:p>
            <a:pPr marL="586725" marR="6773" indent="-570639">
              <a:lnSpc>
                <a:spcPct val="115399"/>
              </a:lnSpc>
              <a:spcBef>
                <a:spcPts val="133"/>
              </a:spcBef>
              <a:buFont typeface="Arial MT"/>
              <a:buChar char="●"/>
              <a:tabLst>
                <a:tab pos="586725" algn="l"/>
                <a:tab pos="587572" algn="l"/>
              </a:tabLst>
            </a:pPr>
            <a:endParaRPr lang="en-US" sz="3467" b="1" spc="-140" dirty="0">
              <a:cs typeface="Arial"/>
            </a:endParaRPr>
          </a:p>
          <a:p>
            <a:pPr marL="586725" marR="6773" indent="-570639">
              <a:lnSpc>
                <a:spcPct val="115399"/>
              </a:lnSpc>
              <a:spcBef>
                <a:spcPts val="133"/>
              </a:spcBef>
              <a:buFont typeface="Arial MT"/>
              <a:buChar char="●"/>
              <a:tabLst>
                <a:tab pos="586725" algn="l"/>
                <a:tab pos="587572" algn="l"/>
              </a:tabLst>
            </a:pPr>
            <a:endParaRPr lang="en-US" sz="3467" b="1" spc="-140" dirty="0">
              <a:cs typeface="Arial"/>
            </a:endParaRPr>
          </a:p>
          <a:p>
            <a:pPr marL="586725" marR="6773" indent="-570639">
              <a:lnSpc>
                <a:spcPct val="115399"/>
              </a:lnSpc>
              <a:spcBef>
                <a:spcPts val="133"/>
              </a:spcBef>
              <a:buFont typeface="Arial MT"/>
              <a:buChar char="●"/>
              <a:tabLst>
                <a:tab pos="586725" algn="l"/>
                <a:tab pos="587572" algn="l"/>
              </a:tabLst>
            </a:pPr>
            <a:endParaRPr lang="en-US" sz="3467" b="1" spc="-140" dirty="0"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163105" y="2861930"/>
            <a:ext cx="4739639" cy="322580"/>
            <a:chOff x="2748857" y="1953727"/>
            <a:chExt cx="3554729" cy="241935"/>
          </a:xfrm>
        </p:grpSpPr>
        <p:sp>
          <p:nvSpPr>
            <p:cNvPr id="5" name="object 5"/>
            <p:cNvSpPr/>
            <p:nvPr/>
          </p:nvSpPr>
          <p:spPr>
            <a:xfrm>
              <a:off x="2796522" y="2008774"/>
              <a:ext cx="1480820" cy="182245"/>
            </a:xfrm>
            <a:custGeom>
              <a:avLst/>
              <a:gdLst/>
              <a:ahLst/>
              <a:cxnLst/>
              <a:rect l="l" t="t" r="r" b="b"/>
              <a:pathLst>
                <a:path w="1480820" h="182244">
                  <a:moveTo>
                    <a:pt x="1480477" y="182025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424242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" name="object 6"/>
            <p:cNvSpPr/>
            <p:nvPr/>
          </p:nvSpPr>
          <p:spPr>
            <a:xfrm>
              <a:off x="2753620" y="1993158"/>
              <a:ext cx="45085" cy="31750"/>
            </a:xfrm>
            <a:custGeom>
              <a:avLst/>
              <a:gdLst/>
              <a:ahLst/>
              <a:cxnLst/>
              <a:rect l="l" t="t" r="r" b="b"/>
              <a:pathLst>
                <a:path w="45085" h="31750">
                  <a:moveTo>
                    <a:pt x="40982" y="31230"/>
                  </a:moveTo>
                  <a:lnTo>
                    <a:pt x="0" y="10340"/>
                  </a:lnTo>
                  <a:lnTo>
                    <a:pt x="44822" y="0"/>
                  </a:lnTo>
                  <a:lnTo>
                    <a:pt x="40982" y="31230"/>
                  </a:lnTo>
                  <a:close/>
                </a:path>
              </a:pathLst>
            </a:custGeom>
            <a:solidFill>
              <a:srgbClr val="424242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" name="object 7"/>
            <p:cNvSpPr/>
            <p:nvPr/>
          </p:nvSpPr>
          <p:spPr>
            <a:xfrm>
              <a:off x="2753620" y="1993158"/>
              <a:ext cx="45085" cy="31750"/>
            </a:xfrm>
            <a:custGeom>
              <a:avLst/>
              <a:gdLst/>
              <a:ahLst/>
              <a:cxnLst/>
              <a:rect l="l" t="t" r="r" b="b"/>
              <a:pathLst>
                <a:path w="45085" h="31750">
                  <a:moveTo>
                    <a:pt x="44822" y="0"/>
                  </a:moveTo>
                  <a:lnTo>
                    <a:pt x="0" y="10340"/>
                  </a:lnTo>
                  <a:lnTo>
                    <a:pt x="40982" y="31230"/>
                  </a:lnTo>
                  <a:lnTo>
                    <a:pt x="44822" y="0"/>
                  </a:lnTo>
                  <a:close/>
                </a:path>
              </a:pathLst>
            </a:custGeom>
            <a:ln w="9524">
              <a:solidFill>
                <a:srgbClr val="424242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" name="object 8"/>
            <p:cNvSpPr/>
            <p:nvPr/>
          </p:nvSpPr>
          <p:spPr>
            <a:xfrm>
              <a:off x="4450049" y="1974110"/>
              <a:ext cx="1805939" cy="217170"/>
            </a:xfrm>
            <a:custGeom>
              <a:avLst/>
              <a:gdLst/>
              <a:ahLst/>
              <a:cxnLst/>
              <a:rect l="l" t="t" r="r" b="b"/>
              <a:pathLst>
                <a:path w="1805939" h="217169">
                  <a:moveTo>
                    <a:pt x="0" y="216689"/>
                  </a:moveTo>
                  <a:lnTo>
                    <a:pt x="1805357" y="0"/>
                  </a:lnTo>
                </a:path>
              </a:pathLst>
            </a:custGeom>
            <a:ln w="9524">
              <a:solidFill>
                <a:srgbClr val="424242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9" name="object 9"/>
            <p:cNvSpPr/>
            <p:nvPr/>
          </p:nvSpPr>
          <p:spPr>
            <a:xfrm>
              <a:off x="6253532" y="1958489"/>
              <a:ext cx="45085" cy="31750"/>
            </a:xfrm>
            <a:custGeom>
              <a:avLst/>
              <a:gdLst/>
              <a:ahLst/>
              <a:cxnLst/>
              <a:rect l="l" t="t" r="r" b="b"/>
              <a:pathLst>
                <a:path w="45085" h="31750">
                  <a:moveTo>
                    <a:pt x="3749" y="31241"/>
                  </a:moveTo>
                  <a:lnTo>
                    <a:pt x="0" y="0"/>
                  </a:lnTo>
                  <a:lnTo>
                    <a:pt x="44791" y="10469"/>
                  </a:lnTo>
                  <a:lnTo>
                    <a:pt x="3749" y="31241"/>
                  </a:lnTo>
                  <a:close/>
                </a:path>
              </a:pathLst>
            </a:custGeom>
            <a:solidFill>
              <a:srgbClr val="424242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0" name="object 10"/>
            <p:cNvSpPr/>
            <p:nvPr/>
          </p:nvSpPr>
          <p:spPr>
            <a:xfrm>
              <a:off x="6253532" y="1958489"/>
              <a:ext cx="45085" cy="31750"/>
            </a:xfrm>
            <a:custGeom>
              <a:avLst/>
              <a:gdLst/>
              <a:ahLst/>
              <a:cxnLst/>
              <a:rect l="l" t="t" r="r" b="b"/>
              <a:pathLst>
                <a:path w="45085" h="31750">
                  <a:moveTo>
                    <a:pt x="3749" y="31241"/>
                  </a:moveTo>
                  <a:lnTo>
                    <a:pt x="44791" y="10469"/>
                  </a:lnTo>
                  <a:lnTo>
                    <a:pt x="0" y="0"/>
                  </a:lnTo>
                  <a:lnTo>
                    <a:pt x="3749" y="31241"/>
                  </a:lnTo>
                  <a:close/>
                </a:path>
              </a:pathLst>
            </a:custGeom>
            <a:ln w="9524">
              <a:solidFill>
                <a:srgbClr val="424242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2278355" y="5867851"/>
            <a:ext cx="2736427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7" dirty="0">
                <a:latin typeface="Courier New"/>
                <a:cs typeface="Courier New"/>
              </a:rPr>
              <a:t>open</a:t>
            </a:r>
            <a:r>
              <a:rPr sz="1867" spc="-47" dirty="0">
                <a:latin typeface="Courier New"/>
                <a:cs typeface="Courier New"/>
              </a:rPr>
              <a:t> </a:t>
            </a:r>
            <a:r>
              <a:rPr sz="1867" dirty="0">
                <a:latin typeface="Courier New"/>
                <a:cs typeface="Courier New"/>
              </a:rPr>
              <a:t>a</a:t>
            </a:r>
            <a:r>
              <a:rPr sz="1867" spc="-47" dirty="0">
                <a:latin typeface="Courier New"/>
                <a:cs typeface="Courier New"/>
              </a:rPr>
              <a:t> </a:t>
            </a:r>
            <a:r>
              <a:rPr sz="1867" spc="-7" dirty="0">
                <a:solidFill>
                  <a:srgbClr val="C00000"/>
                </a:solidFill>
                <a:latin typeface="Courier New"/>
                <a:cs typeface="Courier New"/>
              </a:rPr>
              <a:t>bank</a:t>
            </a:r>
            <a:r>
              <a:rPr sz="1867" spc="-40" dirty="0">
                <a:latin typeface="Courier New"/>
                <a:cs typeface="Courier New"/>
              </a:rPr>
              <a:t> </a:t>
            </a:r>
            <a:r>
              <a:rPr sz="1867" spc="-7" dirty="0">
                <a:latin typeface="Courier New"/>
                <a:cs typeface="Courier New"/>
              </a:rPr>
              <a:t>account</a:t>
            </a:r>
            <a:endParaRPr sz="1867" dirty="0">
              <a:latin typeface="Courier New"/>
              <a:cs typeface="Courier New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3560629" y="5654583"/>
            <a:ext cx="55033" cy="277705"/>
            <a:chOff x="2473029" y="3966712"/>
            <a:chExt cx="41275" cy="208279"/>
          </a:xfrm>
        </p:grpSpPr>
        <p:sp>
          <p:nvSpPr>
            <p:cNvPr id="13" name="object 13"/>
            <p:cNvSpPr/>
            <p:nvPr/>
          </p:nvSpPr>
          <p:spPr>
            <a:xfrm>
              <a:off x="2493524" y="4014700"/>
              <a:ext cx="0" cy="155575"/>
            </a:xfrm>
            <a:custGeom>
              <a:avLst/>
              <a:gdLst/>
              <a:ahLst/>
              <a:cxnLst/>
              <a:rect l="l" t="t" r="r" b="b"/>
              <a:pathLst>
                <a:path h="155575">
                  <a:moveTo>
                    <a:pt x="0" y="155249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424242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4" name="object 14"/>
            <p:cNvSpPr/>
            <p:nvPr/>
          </p:nvSpPr>
          <p:spPr>
            <a:xfrm>
              <a:off x="2477792" y="3971474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31465" y="43225"/>
                  </a:moveTo>
                  <a:lnTo>
                    <a:pt x="0" y="43225"/>
                  </a:lnTo>
                  <a:lnTo>
                    <a:pt x="15732" y="0"/>
                  </a:lnTo>
                  <a:lnTo>
                    <a:pt x="31465" y="43225"/>
                  </a:lnTo>
                  <a:close/>
                </a:path>
              </a:pathLst>
            </a:custGeom>
            <a:solidFill>
              <a:srgbClr val="424242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5" name="object 15"/>
            <p:cNvSpPr/>
            <p:nvPr/>
          </p:nvSpPr>
          <p:spPr>
            <a:xfrm>
              <a:off x="2477792" y="3971474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31465" y="43225"/>
                  </a:moveTo>
                  <a:lnTo>
                    <a:pt x="15732" y="0"/>
                  </a:lnTo>
                  <a:lnTo>
                    <a:pt x="0" y="43225"/>
                  </a:lnTo>
                  <a:lnTo>
                    <a:pt x="31465" y="43225"/>
                  </a:lnTo>
                  <a:close/>
                </a:path>
              </a:pathLst>
            </a:custGeom>
            <a:ln w="9524">
              <a:solidFill>
                <a:srgbClr val="424242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2415988" y="5280406"/>
            <a:ext cx="2350347" cy="26332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600" spc="-7" dirty="0">
                <a:solidFill>
                  <a:srgbClr val="C00000"/>
                </a:solidFill>
                <a:latin typeface="Courier New"/>
                <a:cs typeface="Courier New"/>
              </a:rPr>
              <a:t>[0.9,</a:t>
            </a:r>
            <a:r>
              <a:rPr sz="1600" spc="-47" dirty="0">
                <a:solidFill>
                  <a:srgbClr val="C00000"/>
                </a:solidFill>
                <a:latin typeface="Courier New"/>
                <a:cs typeface="Courier New"/>
              </a:rPr>
              <a:t> </a:t>
            </a:r>
            <a:r>
              <a:rPr sz="1600" spc="-7" dirty="0">
                <a:solidFill>
                  <a:srgbClr val="C00000"/>
                </a:solidFill>
                <a:latin typeface="Courier New"/>
                <a:cs typeface="Courier New"/>
              </a:rPr>
              <a:t>-0.2,</a:t>
            </a:r>
            <a:r>
              <a:rPr sz="1600" spc="-40" dirty="0">
                <a:solidFill>
                  <a:srgbClr val="C00000"/>
                </a:solidFill>
                <a:latin typeface="Courier New"/>
                <a:cs typeface="Courier New"/>
              </a:rPr>
              <a:t> </a:t>
            </a:r>
            <a:r>
              <a:rPr sz="1600" spc="-7" dirty="0">
                <a:solidFill>
                  <a:srgbClr val="C00000"/>
                </a:solidFill>
                <a:latin typeface="Courier New"/>
                <a:cs typeface="Courier New"/>
              </a:rPr>
              <a:t>1.6,</a:t>
            </a:r>
            <a:r>
              <a:rPr sz="1600" spc="-40" dirty="0">
                <a:solidFill>
                  <a:srgbClr val="C00000"/>
                </a:solidFill>
                <a:latin typeface="Courier New"/>
                <a:cs typeface="Courier New"/>
              </a:rPr>
              <a:t> </a:t>
            </a:r>
            <a:r>
              <a:rPr sz="1600" spc="-7" dirty="0">
                <a:solidFill>
                  <a:srgbClr val="C00000"/>
                </a:solidFill>
                <a:latin typeface="Courier New"/>
                <a:cs typeface="Courier New"/>
              </a:rPr>
              <a:t>…]</a:t>
            </a:r>
            <a:endParaRPr sz="1600">
              <a:solidFill>
                <a:srgbClr val="C00000"/>
              </a:solidFill>
              <a:latin typeface="Courier New"/>
              <a:cs typeface="Courier New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579104" y="5884219"/>
            <a:ext cx="2451947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7" dirty="0">
                <a:latin typeface="Courier New"/>
                <a:cs typeface="Courier New"/>
              </a:rPr>
              <a:t>on</a:t>
            </a:r>
            <a:r>
              <a:rPr sz="1867" spc="-47" dirty="0">
                <a:latin typeface="Courier New"/>
                <a:cs typeface="Courier New"/>
              </a:rPr>
              <a:t> </a:t>
            </a:r>
            <a:r>
              <a:rPr sz="1867" spc="-7" dirty="0">
                <a:latin typeface="Courier New"/>
                <a:cs typeface="Courier New"/>
              </a:rPr>
              <a:t>the</a:t>
            </a:r>
            <a:r>
              <a:rPr sz="1867" spc="-40" dirty="0">
                <a:latin typeface="Courier New"/>
                <a:cs typeface="Courier New"/>
              </a:rPr>
              <a:t> </a:t>
            </a:r>
            <a:r>
              <a:rPr sz="1867" spc="-7" dirty="0">
                <a:latin typeface="Courier New"/>
                <a:cs typeface="Courier New"/>
              </a:rPr>
              <a:t>river</a:t>
            </a:r>
            <a:r>
              <a:rPr sz="1867" spc="-40" dirty="0">
                <a:latin typeface="Courier New"/>
                <a:cs typeface="Courier New"/>
              </a:rPr>
              <a:t> </a:t>
            </a:r>
            <a:r>
              <a:rPr sz="1867" spc="-7" dirty="0">
                <a:solidFill>
                  <a:srgbClr val="C00000"/>
                </a:solidFill>
                <a:latin typeface="Courier New"/>
                <a:cs typeface="Courier New"/>
              </a:rPr>
              <a:t>bank</a:t>
            </a:r>
            <a:endParaRPr sz="1867" dirty="0">
              <a:solidFill>
                <a:srgbClr val="C00000"/>
              </a:solidFill>
              <a:latin typeface="Courier New"/>
              <a:cs typeface="Courier New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8638996" y="5654583"/>
            <a:ext cx="55033" cy="271780"/>
            <a:chOff x="6281804" y="3966712"/>
            <a:chExt cx="41275" cy="203835"/>
          </a:xfrm>
        </p:grpSpPr>
        <p:sp>
          <p:nvSpPr>
            <p:cNvPr id="19" name="object 19"/>
            <p:cNvSpPr/>
            <p:nvPr/>
          </p:nvSpPr>
          <p:spPr>
            <a:xfrm>
              <a:off x="6302299" y="4014700"/>
              <a:ext cx="0" cy="155575"/>
            </a:xfrm>
            <a:custGeom>
              <a:avLst/>
              <a:gdLst/>
              <a:ahLst/>
              <a:cxnLst/>
              <a:rect l="l" t="t" r="r" b="b"/>
              <a:pathLst>
                <a:path h="155575">
                  <a:moveTo>
                    <a:pt x="0" y="155249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424242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0" name="object 20"/>
            <p:cNvSpPr/>
            <p:nvPr/>
          </p:nvSpPr>
          <p:spPr>
            <a:xfrm>
              <a:off x="6286567" y="3971474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31465" y="43225"/>
                  </a:moveTo>
                  <a:lnTo>
                    <a:pt x="0" y="43225"/>
                  </a:lnTo>
                  <a:lnTo>
                    <a:pt x="15732" y="0"/>
                  </a:lnTo>
                  <a:lnTo>
                    <a:pt x="31465" y="43225"/>
                  </a:lnTo>
                  <a:close/>
                </a:path>
              </a:pathLst>
            </a:custGeom>
            <a:solidFill>
              <a:srgbClr val="424242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1" name="object 21"/>
            <p:cNvSpPr/>
            <p:nvPr/>
          </p:nvSpPr>
          <p:spPr>
            <a:xfrm>
              <a:off x="6286567" y="3971474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31465" y="43225"/>
                  </a:moveTo>
                  <a:lnTo>
                    <a:pt x="15732" y="0"/>
                  </a:lnTo>
                  <a:lnTo>
                    <a:pt x="0" y="43225"/>
                  </a:lnTo>
                  <a:lnTo>
                    <a:pt x="31465" y="43225"/>
                  </a:lnTo>
                  <a:close/>
                </a:path>
              </a:pathLst>
            </a:custGeom>
            <a:ln w="9524">
              <a:solidFill>
                <a:srgbClr val="424242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7494356" y="5280406"/>
            <a:ext cx="2472267" cy="26332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600" spc="-7" dirty="0">
                <a:solidFill>
                  <a:srgbClr val="C00000"/>
                </a:solidFill>
                <a:latin typeface="Courier New"/>
                <a:cs typeface="Courier New"/>
              </a:rPr>
              <a:t>[-1.9,</a:t>
            </a:r>
            <a:r>
              <a:rPr sz="1600" spc="-47" dirty="0">
                <a:solidFill>
                  <a:srgbClr val="C00000"/>
                </a:solidFill>
                <a:latin typeface="Courier New"/>
                <a:cs typeface="Courier New"/>
              </a:rPr>
              <a:t> </a:t>
            </a:r>
            <a:r>
              <a:rPr sz="1600" spc="-7" dirty="0">
                <a:solidFill>
                  <a:srgbClr val="C00000"/>
                </a:solidFill>
                <a:latin typeface="Courier New"/>
                <a:cs typeface="Courier New"/>
              </a:rPr>
              <a:t>-0.4,</a:t>
            </a:r>
            <a:r>
              <a:rPr sz="1600" spc="-40" dirty="0">
                <a:solidFill>
                  <a:srgbClr val="C00000"/>
                </a:solidFill>
                <a:latin typeface="Courier New"/>
                <a:cs typeface="Courier New"/>
              </a:rPr>
              <a:t> </a:t>
            </a:r>
            <a:r>
              <a:rPr sz="1600" spc="-7" dirty="0">
                <a:solidFill>
                  <a:srgbClr val="C00000"/>
                </a:solidFill>
                <a:latin typeface="Courier New"/>
                <a:cs typeface="Courier New"/>
              </a:rPr>
              <a:t>0.1,</a:t>
            </a:r>
            <a:r>
              <a:rPr sz="1600" spc="-40" dirty="0">
                <a:solidFill>
                  <a:srgbClr val="C00000"/>
                </a:solidFill>
                <a:latin typeface="Courier New"/>
                <a:cs typeface="Courier New"/>
              </a:rPr>
              <a:t> </a:t>
            </a:r>
            <a:r>
              <a:rPr sz="1600" spc="-7" dirty="0">
                <a:solidFill>
                  <a:srgbClr val="C00000"/>
                </a:solidFill>
                <a:latin typeface="Courier New"/>
                <a:cs typeface="Courier New"/>
              </a:rPr>
              <a:t>…]</a:t>
            </a:r>
            <a:endParaRPr sz="1600" dirty="0">
              <a:solidFill>
                <a:srgbClr val="C00000"/>
              </a:solidFill>
              <a:latin typeface="Courier New"/>
              <a:cs typeface="Courier New"/>
            </a:endParaRPr>
          </a:p>
        </p:txBody>
      </p:sp>
      <p:sp>
        <p:nvSpPr>
          <p:cNvPr id="23" name="object 11">
            <a:extLst>
              <a:ext uri="{FF2B5EF4-FFF2-40B4-BE49-F238E27FC236}">
                <a16:creationId xmlns:a16="http://schemas.microsoft.com/office/drawing/2014/main" id="{E894E446-3047-8608-D56C-463CB6909A5D}"/>
              </a:ext>
            </a:extLst>
          </p:cNvPr>
          <p:cNvSpPr txBox="1"/>
          <p:nvPr/>
        </p:nvSpPr>
        <p:spPr>
          <a:xfrm>
            <a:off x="802812" y="4647640"/>
            <a:ext cx="11187344" cy="338247"/>
          </a:xfrm>
          <a:prstGeom prst="rect">
            <a:avLst/>
          </a:prstGeom>
        </p:spPr>
        <p:txBody>
          <a:bodyPr vert="horz" wrap="square" lIns="0" tIns="7316" rIns="0" bIns="0" rtlCol="0">
            <a:spAutoFit/>
          </a:bodyPr>
          <a:lstStyle/>
          <a:p>
            <a:pPr marL="44280" marR="172889">
              <a:lnSpc>
                <a:spcPct val="114399"/>
              </a:lnSpc>
              <a:buSzPct val="146774"/>
              <a:tabLst>
                <a:tab pos="346163" algn="l"/>
                <a:tab pos="346549" algn="l"/>
              </a:tabLst>
            </a:pPr>
            <a:r>
              <a:rPr lang="en-US" sz="2000" spc="9" dirty="0">
                <a:cs typeface="Georgia"/>
              </a:rPr>
              <a:t>To Include contextual representation, we need different embeddings in different context:</a:t>
            </a:r>
            <a:endParaRPr sz="2000" dirty="0">
              <a:cs typeface="Georgia"/>
            </a:endParaRPr>
          </a:p>
        </p:txBody>
      </p:sp>
      <p:pic>
        <p:nvPicPr>
          <p:cNvPr id="24" name="object 14">
            <a:extLst>
              <a:ext uri="{FF2B5EF4-FFF2-40B4-BE49-F238E27FC236}">
                <a16:creationId xmlns:a16="http://schemas.microsoft.com/office/drawing/2014/main" id="{0EE063E9-A8B0-CFC0-7F2E-9E9FFE9F4407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551756" y="2360332"/>
            <a:ext cx="1489315" cy="1488221"/>
          </a:xfrm>
          <a:prstGeom prst="rect">
            <a:avLst/>
          </a:prstGeom>
        </p:spPr>
      </p:pic>
      <p:pic>
        <p:nvPicPr>
          <p:cNvPr id="25" name="object 13">
            <a:extLst>
              <a:ext uri="{FF2B5EF4-FFF2-40B4-BE49-F238E27FC236}">
                <a16:creationId xmlns:a16="http://schemas.microsoft.com/office/drawing/2014/main" id="{F0B59613-15F8-F513-4647-56267B36547B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22156" y="2560669"/>
            <a:ext cx="852400" cy="755987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C6201A77-DFE6-3BF5-D1F6-D395849E9003}"/>
              </a:ext>
            </a:extLst>
          </p:cNvPr>
          <p:cNvSpPr txBox="1"/>
          <p:nvPr/>
        </p:nvSpPr>
        <p:spPr>
          <a:xfrm>
            <a:off x="5057643" y="3632286"/>
            <a:ext cx="27474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spc="9" dirty="0">
                <a:solidFill>
                  <a:srgbClr val="C00000"/>
                </a:solidFill>
                <a:cs typeface="Georgia"/>
              </a:rPr>
              <a:t>One</a:t>
            </a:r>
            <a:r>
              <a:rPr lang="en-US" sz="1800" spc="-7" dirty="0">
                <a:solidFill>
                  <a:srgbClr val="C00000"/>
                </a:solidFill>
                <a:cs typeface="Georgia"/>
              </a:rPr>
              <a:t> </a:t>
            </a:r>
            <a:r>
              <a:rPr lang="en-US" sz="1800" spc="9" dirty="0">
                <a:solidFill>
                  <a:srgbClr val="C00000"/>
                </a:solidFill>
                <a:cs typeface="Georgia"/>
              </a:rPr>
              <a:t>vector</a:t>
            </a:r>
            <a:r>
              <a:rPr lang="en-US" sz="1800" spc="-3" dirty="0">
                <a:cs typeface="Georgia"/>
              </a:rPr>
              <a:t> </a:t>
            </a:r>
            <a:r>
              <a:rPr lang="en-US" sz="1800" spc="7" dirty="0">
                <a:cs typeface="Georgia"/>
              </a:rPr>
              <a:t>for</a:t>
            </a:r>
            <a:r>
              <a:rPr lang="en-US" sz="1800" spc="-3" dirty="0">
                <a:cs typeface="Georgia"/>
              </a:rPr>
              <a:t> </a:t>
            </a:r>
            <a:r>
              <a:rPr lang="en-US" sz="1800" spc="9" dirty="0">
                <a:cs typeface="Georgia"/>
              </a:rPr>
              <a:t>each</a:t>
            </a:r>
            <a:r>
              <a:rPr lang="en-US" sz="1800" spc="-7" dirty="0">
                <a:cs typeface="Georgia"/>
              </a:rPr>
              <a:t> </a:t>
            </a:r>
            <a:r>
              <a:rPr lang="en-US" sz="1800" spc="9" dirty="0">
                <a:cs typeface="Georgia"/>
              </a:rPr>
              <a:t>word</a:t>
            </a:r>
            <a:endParaRPr lang="en-US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0F5093-6093-97FA-DF1B-8D27AAB30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145" y="373560"/>
            <a:ext cx="9982405" cy="512961"/>
          </a:xfrm>
        </p:spPr>
        <p:txBody>
          <a:bodyPr>
            <a:normAutofit fontScale="90000"/>
          </a:bodyPr>
          <a:lstStyle/>
          <a:p>
            <a:r>
              <a:rPr lang="en-US" spc="47" dirty="0"/>
              <a:t>Contextual</a:t>
            </a:r>
            <a:r>
              <a:rPr lang="en-US" spc="-100" dirty="0"/>
              <a:t> </a:t>
            </a:r>
            <a:r>
              <a:rPr lang="en-US" spc="53" dirty="0"/>
              <a:t>Representations of Words - Idea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6A69DB-2FD7-6319-01A9-103A20CBE3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6401" y="1600201"/>
            <a:ext cx="6604000" cy="4431983"/>
          </a:xfrm>
        </p:spPr>
        <p:txBody>
          <a:bodyPr>
            <a:normAutofit fontScale="92500" lnSpcReduction="20000"/>
          </a:bodyPr>
          <a:lstStyle/>
          <a:p>
            <a:pPr marL="380990" indent="-380990"/>
            <a:r>
              <a:rPr lang="en-US" dirty="0"/>
              <a:t>Meaning of a word is different in </a:t>
            </a:r>
            <a:r>
              <a:rPr lang="en-US" dirty="0">
                <a:solidFill>
                  <a:srgbClr val="C00000"/>
                </a:solidFill>
              </a:rPr>
              <a:t>various context</a:t>
            </a:r>
          </a:p>
          <a:p>
            <a:pPr marL="380990" indent="-380990"/>
            <a:endParaRPr lang="en-US" dirty="0"/>
          </a:p>
          <a:p>
            <a:pPr marL="380990" indent="-380990"/>
            <a:r>
              <a:rPr lang="en-US" dirty="0"/>
              <a:t>A </a:t>
            </a:r>
            <a:r>
              <a:rPr lang="en-US" dirty="0">
                <a:solidFill>
                  <a:srgbClr val="C00000"/>
                </a:solidFill>
              </a:rPr>
              <a:t>general</a:t>
            </a:r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embedding</a:t>
            </a:r>
            <a:r>
              <a:rPr lang="en-US" dirty="0"/>
              <a:t> is the </a:t>
            </a:r>
            <a:r>
              <a:rPr lang="en-US" dirty="0">
                <a:solidFill>
                  <a:srgbClr val="C00000"/>
                </a:solidFill>
              </a:rPr>
              <a:t>average</a:t>
            </a:r>
            <a:r>
              <a:rPr lang="en-US" dirty="0"/>
              <a:t> of embeddings of a word in different contexts </a:t>
            </a:r>
          </a:p>
          <a:p>
            <a:pPr marL="380990" indent="-380990"/>
            <a:endParaRPr lang="en-US" dirty="0"/>
          </a:p>
          <a:p>
            <a:pPr marL="380990" indent="-380990"/>
            <a:r>
              <a:rPr lang="en-US" dirty="0"/>
              <a:t>In </a:t>
            </a:r>
            <a:r>
              <a:rPr lang="en-US" dirty="0">
                <a:solidFill>
                  <a:srgbClr val="C00000"/>
                </a:solidFill>
              </a:rPr>
              <a:t>different</a:t>
            </a:r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context</a:t>
            </a:r>
            <a:r>
              <a:rPr lang="en-US" dirty="0"/>
              <a:t> we need to </a:t>
            </a:r>
            <a:r>
              <a:rPr lang="en-US" dirty="0">
                <a:solidFill>
                  <a:srgbClr val="C00000"/>
                </a:solidFill>
              </a:rPr>
              <a:t>transform</a:t>
            </a:r>
            <a:r>
              <a:rPr lang="en-US" dirty="0"/>
              <a:t> this general embedding</a:t>
            </a:r>
          </a:p>
          <a:p>
            <a:pPr marL="380990" indent="-380990"/>
            <a:endParaRPr lang="en-US" dirty="0"/>
          </a:p>
          <a:p>
            <a:pPr marL="380990" indent="-380990"/>
            <a:r>
              <a:rPr lang="en-US" dirty="0"/>
              <a:t>We need a </a:t>
            </a:r>
            <a:r>
              <a:rPr lang="en-US" dirty="0">
                <a:solidFill>
                  <a:srgbClr val="C00000"/>
                </a:solidFill>
              </a:rPr>
              <a:t>mechanism</a:t>
            </a:r>
            <a:r>
              <a:rPr lang="en-US" dirty="0"/>
              <a:t> to change embeddings based on </a:t>
            </a:r>
            <a:r>
              <a:rPr lang="en-US" dirty="0">
                <a:solidFill>
                  <a:srgbClr val="C00000"/>
                </a:solidFill>
              </a:rPr>
              <a:t>context (Self Attention)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507BDE3-3D59-5645-0C23-4385B30135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1846" y="1803401"/>
            <a:ext cx="4650921" cy="3946236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700BBE9-2F45-ABFC-77B8-9A15D813C26B}"/>
              </a:ext>
            </a:extLst>
          </p:cNvPr>
          <p:cNvCxnSpPr/>
          <p:nvPr/>
        </p:nvCxnSpPr>
        <p:spPr>
          <a:xfrm flipV="1">
            <a:off x="8737600" y="3124200"/>
            <a:ext cx="812800" cy="711200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11596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9600" y="128199"/>
            <a:ext cx="11158330" cy="632651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lang="en-US" sz="4000" spc="47" dirty="0">
                <a:solidFill>
                  <a:schemeClr val="tx1"/>
                </a:solidFill>
                <a:latin typeface="+mj-lt"/>
                <a:cs typeface="+mj-cs"/>
              </a:rPr>
              <a:t>Self Attention - Idea</a:t>
            </a:r>
            <a:endParaRPr sz="4000" spc="47" dirty="0">
              <a:solidFill>
                <a:schemeClr val="tx1"/>
              </a:solidFill>
              <a:latin typeface="+mj-lt"/>
              <a:cs typeface="+mj-cs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xfrm>
            <a:off x="11480800" y="8615561"/>
            <a:ext cx="3657600" cy="205976"/>
          </a:xfrm>
          <a:prstGeom prst="rect">
            <a:avLst/>
          </a:prstGeom>
        </p:spPr>
        <p:txBody>
          <a:bodyPr vert="horz" wrap="square" lIns="0" tIns="847" rIns="0" bIns="0" rtlCol="0" anchor="ctr">
            <a:spAutoFit/>
          </a:bodyPr>
          <a:lstStyle/>
          <a:p>
            <a:pPr marL="50799">
              <a:spcBef>
                <a:spcPts val="7"/>
              </a:spcBef>
            </a:pPr>
            <a:fld id="{81D60167-4931-47E6-BA6A-407CBD079E47}" type="slidenum">
              <a:rPr dirty="0">
                <a:latin typeface="+mn-lt"/>
              </a:rPr>
              <a:pPr marL="50799">
                <a:spcBef>
                  <a:spcPts val="7"/>
                </a:spcBef>
              </a:pPr>
              <a:t>27</a:t>
            </a:fld>
            <a:endParaRPr dirty="0">
              <a:latin typeface="+mn-lt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sz="half" idx="2"/>
          </p:nvPr>
        </p:nvSpPr>
        <p:spPr>
          <a:xfrm>
            <a:off x="609600" y="1014829"/>
            <a:ext cx="11582400" cy="2125368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626518" marR="204042" indent="-502907">
              <a:lnSpc>
                <a:spcPct val="100000"/>
              </a:lnSpc>
              <a:buClr>
                <a:srgbClr val="000000"/>
              </a:buClr>
              <a:buAutoNum type="arabicPeriod"/>
              <a:tabLst>
                <a:tab pos="625671" algn="l"/>
                <a:tab pos="626518" algn="l"/>
              </a:tabLst>
            </a:pPr>
            <a:r>
              <a:rPr lang="en-US" spc="-7" dirty="0"/>
              <a:t>Extract </a:t>
            </a:r>
            <a:r>
              <a:rPr lang="en-US" spc="-7" dirty="0">
                <a:solidFill>
                  <a:srgbClr val="C00000"/>
                </a:solidFill>
              </a:rPr>
              <a:t>different aspects </a:t>
            </a:r>
            <a:r>
              <a:rPr lang="en-US" spc="-7" dirty="0"/>
              <a:t>of a target word</a:t>
            </a:r>
          </a:p>
          <a:p>
            <a:pPr marL="626518" marR="204042" indent="-502907">
              <a:lnSpc>
                <a:spcPct val="100000"/>
              </a:lnSpc>
              <a:buClr>
                <a:srgbClr val="000000"/>
              </a:buClr>
              <a:buAutoNum type="arabicPeriod"/>
              <a:tabLst>
                <a:tab pos="625671" algn="l"/>
                <a:tab pos="626518" algn="l"/>
              </a:tabLst>
            </a:pPr>
            <a:r>
              <a:rPr lang="en-US" spc="-7" dirty="0"/>
              <a:t>Determine the </a:t>
            </a:r>
            <a:r>
              <a:rPr lang="en-US" spc="-7" dirty="0">
                <a:solidFill>
                  <a:srgbClr val="C00000"/>
                </a:solidFill>
              </a:rPr>
              <a:t>relevance</a:t>
            </a:r>
            <a:r>
              <a:rPr lang="en-US" spc="-7" dirty="0"/>
              <a:t> of other words in the text regarding that aspect</a:t>
            </a:r>
          </a:p>
          <a:p>
            <a:pPr marL="626518" marR="204042" indent="-502907">
              <a:lnSpc>
                <a:spcPct val="100000"/>
              </a:lnSpc>
              <a:buClr>
                <a:srgbClr val="000000"/>
              </a:buClr>
              <a:buAutoNum type="arabicPeriod"/>
              <a:tabLst>
                <a:tab pos="625671" algn="l"/>
                <a:tab pos="626518" algn="l"/>
              </a:tabLst>
            </a:pPr>
            <a:r>
              <a:rPr lang="en-US" spc="-7" dirty="0">
                <a:solidFill>
                  <a:srgbClr val="C00000"/>
                </a:solidFill>
              </a:rPr>
              <a:t>Transfer</a:t>
            </a:r>
            <a:r>
              <a:rPr lang="en-US" spc="-7" dirty="0"/>
              <a:t> the word embedding by applying effect of </a:t>
            </a:r>
            <a:r>
              <a:rPr lang="en-US" spc="-7" dirty="0">
                <a:solidFill>
                  <a:srgbClr val="C00000"/>
                </a:solidFill>
              </a:rPr>
              <a:t>relevant words</a:t>
            </a:r>
            <a:r>
              <a:rPr lang="en-US" spc="-7" dirty="0"/>
              <a:t>  </a:t>
            </a:r>
          </a:p>
          <a:p>
            <a:pPr marL="626518" marR="204042" indent="-502907">
              <a:lnSpc>
                <a:spcPct val="100000"/>
              </a:lnSpc>
              <a:buClr>
                <a:srgbClr val="000000"/>
              </a:buClr>
              <a:buAutoNum type="arabicPeriod"/>
              <a:tabLst>
                <a:tab pos="625671" algn="l"/>
                <a:tab pos="626518" algn="l"/>
              </a:tabLst>
            </a:pPr>
            <a:r>
              <a:rPr lang="en-US" dirty="0"/>
              <a:t>Repeat the process for </a:t>
            </a:r>
            <a:r>
              <a:rPr lang="en-US" dirty="0">
                <a:solidFill>
                  <a:srgbClr val="C00000"/>
                </a:solidFill>
              </a:rPr>
              <a:t>all the words</a:t>
            </a:r>
            <a:r>
              <a:rPr lang="en-US" dirty="0"/>
              <a:t> in the text</a:t>
            </a:r>
            <a:endParaRPr sz="1867" dirty="0">
              <a:cs typeface="Arial MT"/>
            </a:endParaRPr>
          </a:p>
        </p:txBody>
      </p:sp>
      <p:pic>
        <p:nvPicPr>
          <p:cNvPr id="7" name="Picture 6" descr="A table of text with black and red text&#10;&#10;Description automatically generated with medium confidence">
            <a:extLst>
              <a:ext uri="{FF2B5EF4-FFF2-40B4-BE49-F238E27FC236}">
                <a16:creationId xmlns:a16="http://schemas.microsoft.com/office/drawing/2014/main" id="{AC7C4918-5481-B0B4-D7CD-33658BC568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749" y="3429000"/>
            <a:ext cx="5126016" cy="3208414"/>
          </a:xfrm>
          <a:prstGeom prst="rect">
            <a:avLst/>
          </a:prstGeom>
        </p:spPr>
      </p:pic>
      <p:sp>
        <p:nvSpPr>
          <p:cNvPr id="3" name="object 11">
            <a:extLst>
              <a:ext uri="{FF2B5EF4-FFF2-40B4-BE49-F238E27FC236}">
                <a16:creationId xmlns:a16="http://schemas.microsoft.com/office/drawing/2014/main" id="{B7B1BD7F-FB99-F035-68D8-80EE088B5C0A}"/>
              </a:ext>
            </a:extLst>
          </p:cNvPr>
          <p:cNvSpPr txBox="1"/>
          <p:nvPr/>
        </p:nvSpPr>
        <p:spPr>
          <a:xfrm>
            <a:off x="8162320" y="3810451"/>
            <a:ext cx="2736427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7" dirty="0">
                <a:latin typeface="Courier New"/>
                <a:cs typeface="Courier New"/>
              </a:rPr>
              <a:t>open</a:t>
            </a:r>
            <a:r>
              <a:rPr sz="1867" spc="-47" dirty="0">
                <a:latin typeface="Courier New"/>
                <a:cs typeface="Courier New"/>
              </a:rPr>
              <a:t> </a:t>
            </a:r>
            <a:r>
              <a:rPr sz="1867" dirty="0">
                <a:latin typeface="Courier New"/>
                <a:cs typeface="Courier New"/>
              </a:rPr>
              <a:t>a</a:t>
            </a:r>
            <a:r>
              <a:rPr sz="1867" spc="-47" dirty="0">
                <a:latin typeface="Courier New"/>
                <a:cs typeface="Courier New"/>
              </a:rPr>
              <a:t> </a:t>
            </a:r>
            <a:r>
              <a:rPr sz="1867" spc="-7" dirty="0">
                <a:solidFill>
                  <a:srgbClr val="C00000"/>
                </a:solidFill>
                <a:latin typeface="Courier New"/>
                <a:cs typeface="Courier New"/>
              </a:rPr>
              <a:t>bank</a:t>
            </a:r>
            <a:r>
              <a:rPr sz="1867" spc="-40" dirty="0">
                <a:latin typeface="Courier New"/>
                <a:cs typeface="Courier New"/>
              </a:rPr>
              <a:t> </a:t>
            </a:r>
            <a:r>
              <a:rPr sz="1867" b="1" spc="-7" dirty="0">
                <a:latin typeface="Courier New"/>
                <a:cs typeface="Courier New"/>
              </a:rPr>
              <a:t>account</a:t>
            </a:r>
            <a:endParaRPr sz="1867" b="1" dirty="0">
              <a:latin typeface="Courier New"/>
              <a:cs typeface="Courier New"/>
            </a:endParaRPr>
          </a:p>
        </p:txBody>
      </p:sp>
      <p:sp>
        <p:nvSpPr>
          <p:cNvPr id="5" name="object 11">
            <a:extLst>
              <a:ext uri="{FF2B5EF4-FFF2-40B4-BE49-F238E27FC236}">
                <a16:creationId xmlns:a16="http://schemas.microsoft.com/office/drawing/2014/main" id="{4CFA6D3A-2031-13E6-AE13-4FF177676EC2}"/>
              </a:ext>
            </a:extLst>
          </p:cNvPr>
          <p:cNvSpPr txBox="1"/>
          <p:nvPr/>
        </p:nvSpPr>
        <p:spPr>
          <a:xfrm>
            <a:off x="2278355" y="5867851"/>
            <a:ext cx="2736427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7" dirty="0">
                <a:latin typeface="Courier New"/>
                <a:cs typeface="Courier New"/>
              </a:rPr>
              <a:t>open</a:t>
            </a:r>
            <a:r>
              <a:rPr sz="1867" spc="-47" dirty="0">
                <a:latin typeface="Courier New"/>
                <a:cs typeface="Courier New"/>
              </a:rPr>
              <a:t> </a:t>
            </a:r>
            <a:r>
              <a:rPr sz="1867" dirty="0">
                <a:latin typeface="Courier New"/>
                <a:cs typeface="Courier New"/>
              </a:rPr>
              <a:t>a</a:t>
            </a:r>
            <a:r>
              <a:rPr sz="1867" spc="-47" dirty="0">
                <a:latin typeface="Courier New"/>
                <a:cs typeface="Courier New"/>
              </a:rPr>
              <a:t> </a:t>
            </a:r>
            <a:r>
              <a:rPr sz="1867" spc="-7" dirty="0">
                <a:solidFill>
                  <a:srgbClr val="C00000"/>
                </a:solidFill>
                <a:latin typeface="Courier New"/>
                <a:cs typeface="Courier New"/>
              </a:rPr>
              <a:t>bank</a:t>
            </a:r>
            <a:r>
              <a:rPr sz="1867" spc="-40" dirty="0">
                <a:latin typeface="Courier New"/>
                <a:cs typeface="Courier New"/>
              </a:rPr>
              <a:t> </a:t>
            </a:r>
            <a:r>
              <a:rPr sz="1867" spc="-7" dirty="0">
                <a:latin typeface="Courier New"/>
                <a:cs typeface="Courier New"/>
              </a:rPr>
              <a:t>account</a:t>
            </a:r>
            <a:endParaRPr sz="1867" dirty="0">
              <a:latin typeface="Courier New"/>
              <a:cs typeface="Courier New"/>
            </a:endParaRPr>
          </a:p>
        </p:txBody>
      </p:sp>
      <p:sp>
        <p:nvSpPr>
          <p:cNvPr id="6" name="object 17">
            <a:extLst>
              <a:ext uri="{FF2B5EF4-FFF2-40B4-BE49-F238E27FC236}">
                <a16:creationId xmlns:a16="http://schemas.microsoft.com/office/drawing/2014/main" id="{E2547A79-A35C-6D0F-4F39-75D087C74978}"/>
              </a:ext>
            </a:extLst>
          </p:cNvPr>
          <p:cNvSpPr txBox="1"/>
          <p:nvPr/>
        </p:nvSpPr>
        <p:spPr>
          <a:xfrm>
            <a:off x="8162320" y="4343653"/>
            <a:ext cx="2451947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7" dirty="0">
                <a:latin typeface="Courier New"/>
                <a:cs typeface="Courier New"/>
              </a:rPr>
              <a:t>on</a:t>
            </a:r>
            <a:r>
              <a:rPr sz="1867" spc="-47" dirty="0">
                <a:latin typeface="Courier New"/>
                <a:cs typeface="Courier New"/>
              </a:rPr>
              <a:t> </a:t>
            </a:r>
            <a:r>
              <a:rPr sz="1867" spc="-7" dirty="0">
                <a:latin typeface="Courier New"/>
                <a:cs typeface="Courier New"/>
              </a:rPr>
              <a:t>the</a:t>
            </a:r>
            <a:r>
              <a:rPr sz="1867" spc="-40" dirty="0">
                <a:latin typeface="Courier New"/>
                <a:cs typeface="Courier New"/>
              </a:rPr>
              <a:t> </a:t>
            </a:r>
            <a:r>
              <a:rPr sz="1867" b="1" spc="-7" dirty="0">
                <a:latin typeface="Courier New"/>
                <a:cs typeface="Courier New"/>
              </a:rPr>
              <a:t>river</a:t>
            </a:r>
            <a:r>
              <a:rPr sz="1867" spc="-40" dirty="0">
                <a:latin typeface="Courier New"/>
                <a:cs typeface="Courier New"/>
              </a:rPr>
              <a:t> </a:t>
            </a:r>
            <a:r>
              <a:rPr sz="1867" spc="-7" dirty="0">
                <a:solidFill>
                  <a:srgbClr val="C00000"/>
                </a:solidFill>
                <a:latin typeface="Courier New"/>
                <a:cs typeface="Courier New"/>
              </a:rPr>
              <a:t>bank</a:t>
            </a:r>
            <a:endParaRPr sz="1867" dirty="0">
              <a:solidFill>
                <a:srgbClr val="C00000"/>
              </a:solidFill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7206114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17656" y="366373"/>
            <a:ext cx="6237711" cy="632651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z="4000" spc="-7" dirty="0"/>
              <a:t>Self-Attention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74658" y="1448364"/>
            <a:ext cx="6030943" cy="4405863"/>
          </a:xfrm>
          <a:prstGeom prst="rect">
            <a:avLst/>
          </a:prstGeom>
        </p:spPr>
        <p:txBody>
          <a:bodyPr vert="horz" wrap="square" lIns="0" tIns="164252" rIns="0" bIns="0" rtlCol="0">
            <a:spAutoFit/>
          </a:bodyPr>
          <a:lstStyle/>
          <a:p>
            <a:pPr marL="464808" indent="-448722">
              <a:spcBef>
                <a:spcPts val="1292"/>
              </a:spcBef>
              <a:buFontTx/>
              <a:buChar char="●"/>
              <a:tabLst>
                <a:tab pos="463962" algn="l"/>
                <a:tab pos="465655" algn="l"/>
              </a:tabLst>
            </a:pPr>
            <a:r>
              <a:rPr sz="2133" spc="-7" dirty="0">
                <a:latin typeface="Arial MT"/>
                <a:cs typeface="Arial MT"/>
              </a:rPr>
              <a:t>Each</a:t>
            </a:r>
            <a:r>
              <a:rPr sz="2133" spc="-20" dirty="0">
                <a:latin typeface="Arial MT"/>
                <a:cs typeface="Arial MT"/>
              </a:rPr>
              <a:t> </a:t>
            </a:r>
            <a:r>
              <a:rPr lang="en-US" sz="2133" spc="-7" dirty="0">
                <a:latin typeface="Arial MT"/>
                <a:cs typeface="Arial MT"/>
              </a:rPr>
              <a:t>words</a:t>
            </a:r>
            <a:r>
              <a:rPr sz="2133" spc="-20" dirty="0">
                <a:latin typeface="Arial MT"/>
                <a:cs typeface="Arial MT"/>
              </a:rPr>
              <a:t> </a:t>
            </a:r>
            <a:r>
              <a:rPr sz="2133" spc="-7" dirty="0">
                <a:solidFill>
                  <a:srgbClr val="C00000"/>
                </a:solidFill>
                <a:latin typeface="Arial MT"/>
                <a:cs typeface="Arial MT"/>
              </a:rPr>
              <a:t>attends</a:t>
            </a:r>
            <a:r>
              <a:rPr sz="2133" spc="-20" dirty="0">
                <a:latin typeface="Arial MT"/>
                <a:cs typeface="Arial MT"/>
              </a:rPr>
              <a:t> </a:t>
            </a:r>
            <a:r>
              <a:rPr sz="2133" spc="-7" dirty="0">
                <a:latin typeface="Arial MT"/>
                <a:cs typeface="Arial MT"/>
              </a:rPr>
              <a:t>to</a:t>
            </a:r>
            <a:r>
              <a:rPr sz="2133" spc="-20" dirty="0">
                <a:latin typeface="Arial MT"/>
                <a:cs typeface="Arial MT"/>
              </a:rPr>
              <a:t> </a:t>
            </a:r>
            <a:r>
              <a:rPr sz="2133" spc="-7" dirty="0">
                <a:latin typeface="Arial MT"/>
                <a:cs typeface="Arial MT"/>
              </a:rPr>
              <a:t>every</a:t>
            </a:r>
            <a:r>
              <a:rPr sz="2133" spc="-20" dirty="0">
                <a:latin typeface="Arial MT"/>
                <a:cs typeface="Arial MT"/>
              </a:rPr>
              <a:t> </a:t>
            </a:r>
            <a:r>
              <a:rPr sz="2133" spc="-7" dirty="0">
                <a:solidFill>
                  <a:srgbClr val="C00000"/>
                </a:solidFill>
                <a:latin typeface="Arial MT"/>
                <a:cs typeface="Arial MT"/>
              </a:rPr>
              <a:t>other</a:t>
            </a:r>
            <a:r>
              <a:rPr sz="2133" spc="-20" dirty="0">
                <a:latin typeface="Arial MT"/>
                <a:cs typeface="Arial MT"/>
              </a:rPr>
              <a:t> </a:t>
            </a:r>
            <a:r>
              <a:rPr lang="en-US" sz="2133" spc="-7" dirty="0">
                <a:latin typeface="Arial MT"/>
                <a:cs typeface="Arial MT"/>
              </a:rPr>
              <a:t>words to add effect based on </a:t>
            </a:r>
            <a:r>
              <a:rPr lang="en-US" sz="2133" spc="-7" dirty="0">
                <a:solidFill>
                  <a:srgbClr val="C00000"/>
                </a:solidFill>
                <a:latin typeface="Arial MT"/>
                <a:cs typeface="Arial MT"/>
              </a:rPr>
              <a:t>relevance</a:t>
            </a:r>
          </a:p>
          <a:p>
            <a:pPr marL="464808" indent="-448722">
              <a:spcBef>
                <a:spcPts val="1292"/>
              </a:spcBef>
              <a:buChar char="●"/>
              <a:tabLst>
                <a:tab pos="463962" algn="l"/>
                <a:tab pos="465655" algn="l"/>
              </a:tabLst>
            </a:pPr>
            <a:r>
              <a:rPr lang="en-US" sz="2133" spc="-7" dirty="0">
                <a:latin typeface="Arial MT"/>
                <a:cs typeface="Arial MT"/>
              </a:rPr>
              <a:t>Despite the attention mechanism in RNNs this attention is not between encoder and decoder (just encoder side), so it is called </a:t>
            </a:r>
            <a:r>
              <a:rPr lang="en-US" sz="2133" spc="-7" dirty="0">
                <a:solidFill>
                  <a:srgbClr val="C00000"/>
                </a:solidFill>
                <a:latin typeface="Arial MT"/>
                <a:cs typeface="Arial MT"/>
              </a:rPr>
              <a:t>self-attention</a:t>
            </a:r>
            <a:endParaRPr sz="2133" dirty="0">
              <a:solidFill>
                <a:srgbClr val="C00000"/>
              </a:solidFill>
              <a:latin typeface="Arial MT"/>
              <a:cs typeface="Arial MT"/>
            </a:endParaRPr>
          </a:p>
          <a:p>
            <a:pPr marL="464808" marR="6773" indent="-448722">
              <a:lnSpc>
                <a:spcPct val="151800"/>
              </a:lnSpc>
              <a:buChar char="●"/>
              <a:tabLst>
                <a:tab pos="463962" algn="l"/>
                <a:tab pos="465655" algn="l"/>
              </a:tabLst>
            </a:pPr>
            <a:r>
              <a:rPr lang="en-US" sz="2133" spc="-7" dirty="0">
                <a:latin typeface="Arial MT"/>
                <a:cs typeface="Arial MT"/>
              </a:rPr>
              <a:t>To extract </a:t>
            </a:r>
            <a:r>
              <a:rPr lang="en-US" sz="2133" spc="-7" dirty="0">
                <a:solidFill>
                  <a:srgbClr val="C00000"/>
                </a:solidFill>
                <a:latin typeface="Arial MT"/>
                <a:cs typeface="Arial MT"/>
              </a:rPr>
              <a:t>different aspect</a:t>
            </a:r>
            <a:r>
              <a:rPr lang="en-US" sz="2133" spc="-7" dirty="0">
                <a:latin typeface="Arial MT"/>
                <a:cs typeface="Arial MT"/>
              </a:rPr>
              <a:t> of words’ meaning </a:t>
            </a:r>
            <a:r>
              <a:rPr lang="en-US" sz="2133" spc="-20" dirty="0">
                <a:latin typeface="Arial MT"/>
                <a:cs typeface="Arial MT"/>
              </a:rPr>
              <a:t>a set of</a:t>
            </a:r>
            <a:r>
              <a:rPr sz="2133" spc="-13" dirty="0">
                <a:latin typeface="Arial MT"/>
                <a:cs typeface="Arial MT"/>
              </a:rPr>
              <a:t> </a:t>
            </a:r>
            <a:r>
              <a:rPr sz="2133" spc="-33" dirty="0">
                <a:solidFill>
                  <a:srgbClr val="C00000"/>
                </a:solidFill>
                <a:latin typeface="Arial MT"/>
                <a:cs typeface="Arial MT"/>
              </a:rPr>
              <a:t>quer</a:t>
            </a:r>
            <a:r>
              <a:rPr lang="en-US" sz="2133" spc="-33" dirty="0">
                <a:solidFill>
                  <a:srgbClr val="C00000"/>
                </a:solidFill>
                <a:latin typeface="Arial MT"/>
                <a:cs typeface="Arial MT"/>
              </a:rPr>
              <a:t>ies is used</a:t>
            </a:r>
          </a:p>
          <a:p>
            <a:pPr marL="464808" marR="6773" indent="-448722">
              <a:lnSpc>
                <a:spcPct val="151800"/>
              </a:lnSpc>
              <a:buChar char="●"/>
              <a:tabLst>
                <a:tab pos="463962" algn="l"/>
                <a:tab pos="465655" algn="l"/>
              </a:tabLst>
            </a:pPr>
            <a:r>
              <a:rPr lang="en-US" sz="2133" spc="-33" dirty="0">
                <a:solidFill>
                  <a:srgbClr val="C00000"/>
                </a:solidFill>
                <a:latin typeface="Arial MT"/>
                <a:cs typeface="Arial MT"/>
              </a:rPr>
              <a:t>K</a:t>
            </a:r>
            <a:r>
              <a:rPr sz="2133" spc="-40" dirty="0">
                <a:solidFill>
                  <a:srgbClr val="C00000"/>
                </a:solidFill>
                <a:latin typeface="Arial MT"/>
                <a:cs typeface="Arial MT"/>
              </a:rPr>
              <a:t>ey</a:t>
            </a:r>
            <a:r>
              <a:rPr lang="en-US" sz="2133" spc="-40" dirty="0">
                <a:solidFill>
                  <a:srgbClr val="C00000"/>
                </a:solidFill>
                <a:latin typeface="Arial MT"/>
                <a:cs typeface="Arial MT"/>
              </a:rPr>
              <a:t>s </a:t>
            </a:r>
            <a:r>
              <a:rPr lang="en-US" sz="2133" spc="-40" dirty="0">
                <a:latin typeface="Arial MT"/>
                <a:cs typeface="Arial MT"/>
              </a:rPr>
              <a:t>presents</a:t>
            </a:r>
            <a:r>
              <a:rPr lang="en-US" sz="2133" spc="-40" dirty="0">
                <a:solidFill>
                  <a:srgbClr val="C00000"/>
                </a:solidFill>
                <a:latin typeface="Arial MT"/>
                <a:cs typeface="Arial MT"/>
              </a:rPr>
              <a:t> relevance</a:t>
            </a:r>
            <a:r>
              <a:rPr lang="en-US" sz="2133" spc="-40" dirty="0">
                <a:latin typeface="Arial MT"/>
                <a:cs typeface="Arial MT"/>
              </a:rPr>
              <a:t> of words to queries</a:t>
            </a:r>
          </a:p>
          <a:p>
            <a:pPr marL="464808" marR="6773" indent="-448722">
              <a:lnSpc>
                <a:spcPct val="151800"/>
              </a:lnSpc>
              <a:buChar char="●"/>
              <a:tabLst>
                <a:tab pos="463962" algn="l"/>
                <a:tab pos="465655" algn="l"/>
              </a:tabLst>
            </a:pPr>
            <a:r>
              <a:rPr lang="en-US" sz="2133" spc="-40" dirty="0">
                <a:solidFill>
                  <a:srgbClr val="C00000"/>
                </a:solidFill>
                <a:latin typeface="Arial MT"/>
                <a:cs typeface="Arial MT"/>
              </a:rPr>
              <a:t>V</a:t>
            </a:r>
            <a:r>
              <a:rPr sz="2133" dirty="0">
                <a:solidFill>
                  <a:srgbClr val="C00000"/>
                </a:solidFill>
                <a:latin typeface="Arial MT"/>
                <a:cs typeface="Arial MT"/>
              </a:rPr>
              <a:t>alue</a:t>
            </a:r>
            <a:r>
              <a:rPr lang="en-US" sz="2133" dirty="0">
                <a:solidFill>
                  <a:srgbClr val="C00000"/>
                </a:solidFill>
                <a:latin typeface="Arial MT"/>
                <a:cs typeface="Arial MT"/>
              </a:rPr>
              <a:t>s</a:t>
            </a:r>
            <a:r>
              <a:rPr sz="2133" spc="-13" dirty="0">
                <a:solidFill>
                  <a:srgbClr val="C00000"/>
                </a:solidFill>
                <a:latin typeface="Arial MT"/>
                <a:cs typeface="Arial MT"/>
              </a:rPr>
              <a:t> </a:t>
            </a:r>
            <a:r>
              <a:rPr lang="en-US" sz="2133" spc="-7" dirty="0">
                <a:solidFill>
                  <a:srgbClr val="C00000"/>
                </a:solidFill>
                <a:latin typeface="Arial MT"/>
                <a:cs typeface="Arial MT"/>
              </a:rPr>
              <a:t>transform</a:t>
            </a:r>
            <a:r>
              <a:rPr lang="en-US" sz="2133" spc="-7" dirty="0">
                <a:latin typeface="Arial MT"/>
                <a:cs typeface="Arial MT"/>
              </a:rPr>
              <a:t> the embedding of target word by embedding of relevant words</a:t>
            </a:r>
            <a:endParaRPr sz="2133" dirty="0">
              <a:latin typeface="Arial MT"/>
              <a:cs typeface="Arial MT"/>
            </a:endParaRPr>
          </a:p>
        </p:txBody>
      </p:sp>
      <p:pic>
        <p:nvPicPr>
          <p:cNvPr id="6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296151" y="1448364"/>
            <a:ext cx="4607016" cy="4481096"/>
          </a:xfrm>
          <a:prstGeom prst="rect">
            <a:avLst/>
          </a:prstGeom>
        </p:spPr>
      </p:pic>
      <p:sp>
        <p:nvSpPr>
          <p:cNvPr id="8" name="object 5"/>
          <p:cNvSpPr txBox="1"/>
          <p:nvPr/>
        </p:nvSpPr>
        <p:spPr>
          <a:xfrm>
            <a:off x="7497965" y="6122257"/>
            <a:ext cx="2928620" cy="18131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067" spc="-13" dirty="0" err="1">
                <a:latin typeface="Arial MT"/>
                <a:cs typeface="Arial MT"/>
              </a:rPr>
              <a:t>jalammar</a:t>
            </a:r>
            <a:endParaRPr sz="1067" dirty="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66814" y="3902168"/>
            <a:ext cx="287151" cy="101279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296229" y="5899390"/>
            <a:ext cx="4036060" cy="632231"/>
          </a:xfrm>
          <a:prstGeom prst="rect">
            <a:avLst/>
          </a:prstGeom>
        </p:spPr>
      </p:pic>
      <p:graphicFrame>
        <p:nvGraphicFramePr>
          <p:cNvPr id="5" name="object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5494787"/>
              </p:ext>
            </p:extLst>
          </p:nvPr>
        </p:nvGraphicFramePr>
        <p:xfrm>
          <a:off x="5863766" y="4049384"/>
          <a:ext cx="640079" cy="6739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33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33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33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739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595959"/>
                      </a:solidFill>
                      <a:prstDash val="solid"/>
                    </a:lnR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" name="object 6"/>
          <p:cNvSpPr txBox="1"/>
          <p:nvPr/>
        </p:nvSpPr>
        <p:spPr>
          <a:xfrm>
            <a:off x="4644449" y="3648903"/>
            <a:ext cx="1838113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  <a:tabLst>
                <a:tab pos="1333467" algn="l"/>
              </a:tabLst>
            </a:pPr>
            <a:r>
              <a:rPr sz="2800" spc="-9" baseline="1984" dirty="0">
                <a:latin typeface="Arial MT"/>
                <a:cs typeface="Arial MT"/>
              </a:rPr>
              <a:t>querie</a:t>
            </a:r>
            <a:r>
              <a:rPr sz="2800" baseline="1984" dirty="0">
                <a:latin typeface="Arial MT"/>
                <a:cs typeface="Arial MT"/>
              </a:rPr>
              <a:t>s	</a:t>
            </a:r>
            <a:r>
              <a:rPr sz="1867" dirty="0">
                <a:latin typeface="Arial MT"/>
                <a:cs typeface="Arial MT"/>
              </a:rPr>
              <a:t>keys</a:t>
            </a:r>
            <a:endParaRPr sz="1867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582465" y="4065730"/>
            <a:ext cx="147319" cy="50954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3200" b="1" dirty="0">
                <a:solidFill>
                  <a:srgbClr val="595959"/>
                </a:solidFill>
                <a:latin typeface="Arial"/>
                <a:cs typeface="Arial"/>
              </a:rPr>
              <a:t>.</a:t>
            </a:r>
            <a:endParaRPr sz="32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504533" y="4361039"/>
            <a:ext cx="864447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dirty="0">
                <a:latin typeface="Arial MT"/>
                <a:cs typeface="Arial MT"/>
              </a:rPr>
              <a:t>softmax</a:t>
            </a:r>
            <a:endParaRPr sz="1867">
              <a:latin typeface="Arial MT"/>
              <a:cs typeface="Arial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998898" y="4191706"/>
            <a:ext cx="271780" cy="50954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3200" dirty="0">
                <a:latin typeface="Arial MT"/>
                <a:cs typeface="Arial MT"/>
              </a:rPr>
              <a:t>=</a:t>
            </a:r>
            <a:endParaRPr sz="3200">
              <a:latin typeface="Arial MT"/>
              <a:cs typeface="Arial M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109399" y="3599868"/>
            <a:ext cx="719667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dirty="0">
                <a:latin typeface="Arial MT"/>
                <a:cs typeface="Arial MT"/>
              </a:rPr>
              <a:t>values</a:t>
            </a:r>
            <a:endParaRPr sz="1867">
              <a:latin typeface="Arial MT"/>
              <a:cs typeface="Arial MT"/>
            </a:endParaRPr>
          </a:p>
        </p:txBody>
      </p:sp>
      <p:graphicFrame>
        <p:nvGraphicFramePr>
          <p:cNvPr id="11" name="object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549518"/>
              </p:ext>
            </p:extLst>
          </p:nvPr>
        </p:nvGraphicFramePr>
        <p:xfrm>
          <a:off x="7024523" y="4063886"/>
          <a:ext cx="856827" cy="63223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568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1443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691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19050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088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623965" y="4418711"/>
            <a:ext cx="100932" cy="99756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813849" y="4359146"/>
            <a:ext cx="100932" cy="99756"/>
          </a:xfrm>
          <a:prstGeom prst="rect">
            <a:avLst/>
          </a:prstGeom>
        </p:spPr>
      </p:pic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602781" y="395426"/>
            <a:ext cx="7436648" cy="632651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lang="en-US" sz="4000" spc="-7" dirty="0">
                <a:solidFill>
                  <a:schemeClr val="tx1"/>
                </a:solidFill>
                <a:latin typeface="+mj-lt"/>
                <a:cs typeface="+mj-cs"/>
              </a:rPr>
              <a:t>Self-</a:t>
            </a:r>
            <a:r>
              <a:rPr sz="4000" spc="-7" dirty="0">
                <a:solidFill>
                  <a:schemeClr val="tx1"/>
                </a:solidFill>
                <a:latin typeface="+mj-lt"/>
                <a:cs typeface="+mj-cs"/>
              </a:rPr>
              <a:t>Attention</a:t>
            </a:r>
            <a:r>
              <a:rPr lang="en-US" sz="4000" spc="-7" dirty="0">
                <a:solidFill>
                  <a:schemeClr val="tx1"/>
                </a:solidFill>
                <a:latin typeface="+mj-lt"/>
                <a:cs typeface="+mj-cs"/>
              </a:rPr>
              <a:t> Components</a:t>
            </a:r>
            <a:endParaRPr sz="4000" spc="-7" dirty="0">
              <a:solidFill>
                <a:schemeClr val="tx1"/>
              </a:solidFill>
              <a:latin typeface="+mj-lt"/>
              <a:cs typeface="+mj-c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23807" y="1253311"/>
            <a:ext cx="11663214" cy="2004822"/>
          </a:xfrm>
          <a:prstGeom prst="rect">
            <a:avLst/>
          </a:prstGeom>
        </p:spPr>
        <p:txBody>
          <a:bodyPr vert="horz" wrap="square" lIns="0" tIns="141393" rIns="0" bIns="0" rtlCol="0">
            <a:spAutoFit/>
          </a:bodyPr>
          <a:lstStyle/>
          <a:p>
            <a:pPr marL="443642" indent="-427556">
              <a:spcBef>
                <a:spcPts val="980"/>
              </a:spcBef>
              <a:buFontTx/>
              <a:buChar char="●"/>
              <a:tabLst>
                <a:tab pos="443642" algn="l"/>
                <a:tab pos="444489" algn="l"/>
              </a:tabLst>
            </a:pPr>
            <a:r>
              <a:rPr lang="en-US" sz="2400" spc="-7" dirty="0">
                <a:solidFill>
                  <a:srgbClr val="C00000"/>
                </a:solidFill>
                <a:cs typeface="Arial MT"/>
              </a:rPr>
              <a:t>Query</a:t>
            </a:r>
            <a:r>
              <a:rPr lang="en-US" sz="2400" spc="-7" dirty="0">
                <a:cs typeface="Arial MT"/>
              </a:rPr>
              <a:t> and </a:t>
            </a:r>
            <a:r>
              <a:rPr lang="en-US" sz="2400" spc="-7" dirty="0">
                <a:solidFill>
                  <a:srgbClr val="C00000"/>
                </a:solidFill>
                <a:cs typeface="Arial MT"/>
              </a:rPr>
              <a:t>Keyes</a:t>
            </a:r>
            <a:r>
              <a:rPr lang="en-US" sz="2400" spc="-7" dirty="0">
                <a:cs typeface="Arial MT"/>
              </a:rPr>
              <a:t> are like </a:t>
            </a:r>
            <a:r>
              <a:rPr lang="en-US" sz="2400" spc="-7" dirty="0">
                <a:solidFill>
                  <a:srgbClr val="C00000"/>
                </a:solidFill>
                <a:cs typeface="Arial MT"/>
              </a:rPr>
              <a:t>Question</a:t>
            </a:r>
            <a:r>
              <a:rPr lang="en-US" sz="2400" spc="-7" dirty="0">
                <a:cs typeface="Arial MT"/>
              </a:rPr>
              <a:t> and </a:t>
            </a:r>
            <a:r>
              <a:rPr lang="en-US" sz="2400" spc="-7" dirty="0">
                <a:solidFill>
                  <a:srgbClr val="C00000"/>
                </a:solidFill>
                <a:cs typeface="Arial MT"/>
              </a:rPr>
              <a:t>Answers</a:t>
            </a:r>
            <a:r>
              <a:rPr lang="en-US" sz="2400" spc="-7" dirty="0">
                <a:cs typeface="Arial MT"/>
              </a:rPr>
              <a:t> about </a:t>
            </a:r>
            <a:r>
              <a:rPr lang="en-US" sz="2400" spc="-7" dirty="0">
                <a:solidFill>
                  <a:srgbClr val="C00000"/>
                </a:solidFill>
                <a:cs typeface="Arial MT"/>
              </a:rPr>
              <a:t>different aspects </a:t>
            </a:r>
            <a:r>
              <a:rPr lang="en-US" sz="2400" spc="-7" dirty="0">
                <a:cs typeface="Arial MT"/>
              </a:rPr>
              <a:t>of words</a:t>
            </a:r>
          </a:p>
          <a:p>
            <a:pPr marL="443642" indent="-427556">
              <a:spcBef>
                <a:spcPts val="980"/>
              </a:spcBef>
              <a:buFontTx/>
              <a:buChar char="●"/>
              <a:tabLst>
                <a:tab pos="443642" algn="l"/>
                <a:tab pos="444489" algn="l"/>
              </a:tabLst>
            </a:pPr>
            <a:r>
              <a:rPr lang="en-US" sz="2400" spc="-7" dirty="0">
                <a:solidFill>
                  <a:srgbClr val="C00000"/>
                </a:solidFill>
                <a:cs typeface="Arial MT"/>
              </a:rPr>
              <a:t>Relevance</a:t>
            </a:r>
            <a:r>
              <a:rPr lang="en-US" sz="2400" spc="-7" dirty="0">
                <a:cs typeface="Arial MT"/>
              </a:rPr>
              <a:t>: </a:t>
            </a:r>
            <a:r>
              <a:rPr sz="2400" spc="-7" dirty="0">
                <a:cs typeface="Arial MT"/>
              </a:rPr>
              <a:t>how</a:t>
            </a:r>
            <a:r>
              <a:rPr sz="2400" spc="-20" dirty="0">
                <a:cs typeface="Arial MT"/>
              </a:rPr>
              <a:t> </a:t>
            </a:r>
            <a:r>
              <a:rPr sz="2400" spc="-7" dirty="0">
                <a:cs typeface="Arial MT"/>
              </a:rPr>
              <a:t>likely</a:t>
            </a:r>
            <a:r>
              <a:rPr sz="2400" spc="-27" dirty="0">
                <a:cs typeface="Arial MT"/>
              </a:rPr>
              <a:t> </a:t>
            </a:r>
            <a:r>
              <a:rPr sz="2400" spc="-7" dirty="0">
                <a:cs typeface="Arial MT"/>
              </a:rPr>
              <a:t>each</a:t>
            </a:r>
            <a:r>
              <a:rPr sz="2400" spc="-27" dirty="0">
                <a:cs typeface="Arial MT"/>
              </a:rPr>
              <a:t> </a:t>
            </a:r>
            <a:r>
              <a:rPr sz="2400" spc="-7" dirty="0">
                <a:cs typeface="Arial MT"/>
              </a:rPr>
              <a:t>query</a:t>
            </a:r>
            <a:r>
              <a:rPr lang="en-US" sz="2400" spc="-7" dirty="0">
                <a:cs typeface="Arial MT"/>
              </a:rPr>
              <a:t> </a:t>
            </a:r>
            <a:r>
              <a:rPr lang="en-US" sz="2400" dirty="0">
                <a:cs typeface="Arial MT"/>
              </a:rPr>
              <a:t>matches</a:t>
            </a:r>
            <a:r>
              <a:rPr lang="en-US" sz="2400" spc="-27" dirty="0">
                <a:cs typeface="Arial MT"/>
              </a:rPr>
              <a:t> </a:t>
            </a:r>
            <a:r>
              <a:rPr lang="en-US" sz="2400" dirty="0">
                <a:cs typeface="Arial MT"/>
              </a:rPr>
              <a:t>key</a:t>
            </a:r>
            <a:r>
              <a:rPr lang="en-US" sz="2400" spc="-27" dirty="0">
                <a:cs typeface="Arial MT"/>
              </a:rPr>
              <a:t> </a:t>
            </a:r>
            <a:endParaRPr lang="en-US" sz="2400" dirty="0">
              <a:cs typeface="Arial MT"/>
            </a:endParaRPr>
          </a:p>
          <a:p>
            <a:pPr marL="443642" indent="-427556">
              <a:spcBef>
                <a:spcPts val="980"/>
              </a:spcBef>
              <a:buFontTx/>
              <a:buChar char="●"/>
              <a:tabLst>
                <a:tab pos="443642" algn="l"/>
                <a:tab pos="444489" algn="l"/>
              </a:tabLst>
            </a:pPr>
            <a:r>
              <a:rPr lang="en-US" sz="2400" dirty="0">
                <a:cs typeface="Arial MT"/>
              </a:rPr>
              <a:t>Value: </a:t>
            </a:r>
            <a:r>
              <a:rPr lang="en-US" sz="2400" dirty="0">
                <a:solidFill>
                  <a:srgbClr val="C00000"/>
                </a:solidFill>
                <a:cs typeface="Arial MT"/>
              </a:rPr>
              <a:t>Transfer</a:t>
            </a:r>
            <a:r>
              <a:rPr lang="en-US" sz="2400" dirty="0">
                <a:cs typeface="Arial MT"/>
              </a:rPr>
              <a:t> of the target word’s embedding by other words </a:t>
            </a:r>
            <a:endParaRPr lang="en-US" sz="2400" spc="-7" dirty="0">
              <a:cs typeface="Arial MT"/>
            </a:endParaRPr>
          </a:p>
          <a:p>
            <a:pPr marL="443642" indent="-427556">
              <a:spcBef>
                <a:spcPts val="980"/>
              </a:spcBef>
              <a:buFontTx/>
              <a:buChar char="●"/>
              <a:tabLst>
                <a:tab pos="443642" algn="l"/>
                <a:tab pos="444489" algn="l"/>
              </a:tabLst>
            </a:pPr>
            <a:r>
              <a:rPr lang="en-US" sz="2400" spc="-7" dirty="0" err="1">
                <a:cs typeface="Arial MT"/>
              </a:rPr>
              <a:t>Softmax</a:t>
            </a:r>
            <a:r>
              <a:rPr lang="en-US" sz="2400" spc="-7" dirty="0">
                <a:cs typeface="Arial MT"/>
              </a:rPr>
              <a:t>: </a:t>
            </a:r>
            <a:r>
              <a:rPr lang="en-US" sz="2400" spc="-7" dirty="0">
                <a:solidFill>
                  <a:srgbClr val="C00000"/>
                </a:solidFill>
                <a:cs typeface="Arial MT"/>
              </a:rPr>
              <a:t>Normalizing </a:t>
            </a:r>
            <a:r>
              <a:rPr lang="en-US" sz="2400" spc="-7" dirty="0">
                <a:cs typeface="Arial MT"/>
              </a:rPr>
              <a:t>results</a:t>
            </a:r>
            <a:endParaRPr lang="en-US" sz="2400" dirty="0">
              <a:cs typeface="Arial MT"/>
            </a:endParaRPr>
          </a:p>
        </p:txBody>
      </p:sp>
      <p:graphicFrame>
        <p:nvGraphicFramePr>
          <p:cNvPr id="21" name="object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3322917"/>
              </p:ext>
            </p:extLst>
          </p:nvPr>
        </p:nvGraphicFramePr>
        <p:xfrm>
          <a:off x="4683165" y="4063901"/>
          <a:ext cx="789940" cy="6322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899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183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83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543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2" name="object 22"/>
          <p:cNvSpPr txBox="1"/>
          <p:nvPr/>
        </p:nvSpPr>
        <p:spPr>
          <a:xfrm>
            <a:off x="8313666" y="3641219"/>
            <a:ext cx="811953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7" dirty="0">
                <a:latin typeface="Arial MT"/>
                <a:cs typeface="Arial MT"/>
              </a:rPr>
              <a:t>outputs</a:t>
            </a:r>
            <a:endParaRPr sz="1867">
              <a:latin typeface="Arial MT"/>
              <a:cs typeface="Arial MT"/>
            </a:endParaRPr>
          </a:p>
        </p:txBody>
      </p:sp>
      <p:graphicFrame>
        <p:nvGraphicFramePr>
          <p:cNvPr id="23" name="object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9706339"/>
              </p:ext>
            </p:extLst>
          </p:nvPr>
        </p:nvGraphicFramePr>
        <p:xfrm>
          <a:off x="8327248" y="4039234"/>
          <a:ext cx="856827" cy="65689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568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9923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883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883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4" name="object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6119350"/>
              </p:ext>
            </p:extLst>
          </p:nvPr>
        </p:nvGraphicFramePr>
        <p:xfrm>
          <a:off x="2505698" y="5275618"/>
          <a:ext cx="789940" cy="107938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899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12108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lang="en-US" sz="1100" dirty="0">
                          <a:latin typeface="Arial MT"/>
                          <a:cs typeface="Arial MT"/>
                        </a:rPr>
                        <a:t>A</a:t>
                      </a:r>
                      <a:endParaRPr sz="1100" dirty="0">
                        <a:latin typeface="Arial MT"/>
                        <a:cs typeface="Arial MT"/>
                      </a:endParaRPr>
                    </a:p>
                  </a:txBody>
                  <a:tcPr marL="0" marR="0" marT="21167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2108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lang="en-US" sz="1100" dirty="0">
                          <a:latin typeface="Arial MT"/>
                          <a:cs typeface="Arial MT"/>
                        </a:rPr>
                        <a:t>Female</a:t>
                      </a:r>
                      <a:endParaRPr sz="1100" dirty="0">
                        <a:latin typeface="Arial MT"/>
                        <a:cs typeface="Arial MT"/>
                      </a:endParaRPr>
                    </a:p>
                  </a:txBody>
                  <a:tcPr marL="0" marR="0" marT="14393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19050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8391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lang="en-US" sz="1100" dirty="0">
                          <a:latin typeface="Arial MT"/>
                          <a:cs typeface="Arial MT"/>
                        </a:rPr>
                        <a:t>Monarch</a:t>
                      </a:r>
                      <a:endParaRPr sz="1100" dirty="0">
                        <a:latin typeface="Arial MT"/>
                        <a:cs typeface="Arial MT"/>
                      </a:endParaRPr>
                    </a:p>
                  </a:txBody>
                  <a:tcPr marL="0" marR="0" marT="21167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12700">
                      <a:solidFill>
                        <a:srgbClr val="595959"/>
                      </a:solidFill>
                      <a:prstDash val="soli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8391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lang="en-US" sz="1100" dirty="0">
                          <a:latin typeface="Arial MT"/>
                          <a:cs typeface="Arial MT"/>
                        </a:rPr>
                        <a:t>Who</a:t>
                      </a:r>
                      <a:endParaRPr sz="1100" dirty="0">
                        <a:latin typeface="Arial MT"/>
                        <a:cs typeface="Arial MT"/>
                      </a:endParaRPr>
                    </a:p>
                  </a:txBody>
                  <a:tcPr marL="0" marR="0" marT="21167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12700">
                      <a:solidFill>
                        <a:srgbClr val="595959"/>
                      </a:solidFill>
                      <a:prstDash val="soli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8391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lang="en-US" sz="1100" dirty="0">
                          <a:latin typeface="Arial MT"/>
                          <a:cs typeface="Arial MT"/>
                        </a:rPr>
                        <a:t>…</a:t>
                      </a:r>
                      <a:endParaRPr sz="1100" dirty="0">
                        <a:latin typeface="Arial MT"/>
                        <a:cs typeface="Arial MT"/>
                      </a:endParaRPr>
                    </a:p>
                  </a:txBody>
                  <a:tcPr marL="0" marR="0" marT="21167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12700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2319701"/>
                  </a:ext>
                </a:extLst>
              </a:tr>
            </a:tbl>
          </a:graphicData>
        </a:graphic>
      </p:graphicFrame>
      <p:sp>
        <p:nvSpPr>
          <p:cNvPr id="25" name="object 25"/>
          <p:cNvSpPr txBox="1"/>
          <p:nvPr/>
        </p:nvSpPr>
        <p:spPr>
          <a:xfrm>
            <a:off x="2519433" y="4884747"/>
            <a:ext cx="632460" cy="28377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733" spc="-7" dirty="0">
                <a:latin typeface="Arial MT"/>
                <a:cs typeface="Arial MT"/>
              </a:rPr>
              <a:t>Inputs</a:t>
            </a:r>
            <a:endParaRPr sz="1733">
              <a:latin typeface="Arial MT"/>
              <a:cs typeface="Arial MT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3295315" y="4402839"/>
            <a:ext cx="2647527" cy="1279313"/>
            <a:chOff x="4250812" y="3384165"/>
            <a:chExt cx="1985645" cy="959485"/>
          </a:xfrm>
        </p:grpSpPr>
        <p:sp>
          <p:nvSpPr>
            <p:cNvPr id="27" name="object 27"/>
            <p:cNvSpPr/>
            <p:nvPr/>
          </p:nvSpPr>
          <p:spPr>
            <a:xfrm>
              <a:off x="4311262" y="3415320"/>
              <a:ext cx="940435" cy="725170"/>
            </a:xfrm>
            <a:custGeom>
              <a:avLst/>
              <a:gdLst/>
              <a:ahLst/>
              <a:cxnLst/>
              <a:rect l="l" t="t" r="r" b="b"/>
              <a:pathLst>
                <a:path w="940435" h="725170">
                  <a:moveTo>
                    <a:pt x="0" y="724704"/>
                  </a:moveTo>
                  <a:lnTo>
                    <a:pt x="939940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8" name="object 28"/>
            <p:cNvSpPr/>
            <p:nvPr/>
          </p:nvSpPr>
          <p:spPr>
            <a:xfrm>
              <a:off x="5241596" y="3388927"/>
              <a:ext cx="44450" cy="39370"/>
            </a:xfrm>
            <a:custGeom>
              <a:avLst/>
              <a:gdLst/>
              <a:ahLst/>
              <a:cxnLst/>
              <a:rect l="l" t="t" r="r" b="b"/>
              <a:pathLst>
                <a:path w="44450" h="39370">
                  <a:moveTo>
                    <a:pt x="19212" y="38852"/>
                  </a:moveTo>
                  <a:lnTo>
                    <a:pt x="0" y="13933"/>
                  </a:lnTo>
                  <a:lnTo>
                    <a:pt x="43838" y="0"/>
                  </a:lnTo>
                  <a:lnTo>
                    <a:pt x="19212" y="38852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9" name="object 29"/>
            <p:cNvSpPr/>
            <p:nvPr/>
          </p:nvSpPr>
          <p:spPr>
            <a:xfrm>
              <a:off x="5241596" y="3388927"/>
              <a:ext cx="44450" cy="39370"/>
            </a:xfrm>
            <a:custGeom>
              <a:avLst/>
              <a:gdLst/>
              <a:ahLst/>
              <a:cxnLst/>
              <a:rect l="l" t="t" r="r" b="b"/>
              <a:pathLst>
                <a:path w="44450" h="39370">
                  <a:moveTo>
                    <a:pt x="19212" y="38852"/>
                  </a:moveTo>
                  <a:lnTo>
                    <a:pt x="43838" y="0"/>
                  </a:lnTo>
                  <a:lnTo>
                    <a:pt x="0" y="13933"/>
                  </a:lnTo>
                  <a:lnTo>
                    <a:pt x="19212" y="38852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30" name="object 3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172387" y="3642773"/>
              <a:ext cx="63734" cy="84063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4255575" y="3657437"/>
              <a:ext cx="1964055" cy="681355"/>
            </a:xfrm>
            <a:custGeom>
              <a:avLst/>
              <a:gdLst/>
              <a:ahLst/>
              <a:cxnLst/>
              <a:rect l="l" t="t" r="r" b="b"/>
              <a:pathLst>
                <a:path w="1964054" h="681354">
                  <a:moveTo>
                    <a:pt x="0" y="654624"/>
                  </a:moveTo>
                  <a:lnTo>
                    <a:pt x="29339" y="655909"/>
                  </a:lnTo>
                  <a:lnTo>
                    <a:pt x="64784" y="658351"/>
                  </a:lnTo>
                  <a:lnTo>
                    <a:pt x="105706" y="661629"/>
                  </a:lnTo>
                  <a:lnTo>
                    <a:pt x="151477" y="665426"/>
                  </a:lnTo>
                  <a:lnTo>
                    <a:pt x="201470" y="669421"/>
                  </a:lnTo>
                  <a:lnTo>
                    <a:pt x="255055" y="673296"/>
                  </a:lnTo>
                  <a:lnTo>
                    <a:pt x="311607" y="676731"/>
                  </a:lnTo>
                  <a:lnTo>
                    <a:pt x="370495" y="679407"/>
                  </a:lnTo>
                  <a:lnTo>
                    <a:pt x="431094" y="681004"/>
                  </a:lnTo>
                  <a:lnTo>
                    <a:pt x="492774" y="681204"/>
                  </a:lnTo>
                  <a:lnTo>
                    <a:pt x="554907" y="679687"/>
                  </a:lnTo>
                  <a:lnTo>
                    <a:pt x="616867" y="676134"/>
                  </a:lnTo>
                  <a:lnTo>
                    <a:pt x="678024" y="670224"/>
                  </a:lnTo>
                  <a:lnTo>
                    <a:pt x="723146" y="664761"/>
                  </a:lnTo>
                  <a:lnTo>
                    <a:pt x="770805" y="658744"/>
                  </a:lnTo>
                  <a:lnTo>
                    <a:pt x="820628" y="652149"/>
                  </a:lnTo>
                  <a:lnTo>
                    <a:pt x="872243" y="644954"/>
                  </a:lnTo>
                  <a:lnTo>
                    <a:pt x="925277" y="637132"/>
                  </a:lnTo>
                  <a:lnTo>
                    <a:pt x="979357" y="628662"/>
                  </a:lnTo>
                  <a:lnTo>
                    <a:pt x="1034110" y="619517"/>
                  </a:lnTo>
                  <a:lnTo>
                    <a:pt x="1089164" y="609676"/>
                  </a:lnTo>
                  <a:lnTo>
                    <a:pt x="1144146" y="599112"/>
                  </a:lnTo>
                  <a:lnTo>
                    <a:pt x="1198683" y="587803"/>
                  </a:lnTo>
                  <a:lnTo>
                    <a:pt x="1252402" y="575724"/>
                  </a:lnTo>
                  <a:lnTo>
                    <a:pt x="1304931" y="562851"/>
                  </a:lnTo>
                  <a:lnTo>
                    <a:pt x="1355896" y="549161"/>
                  </a:lnTo>
                  <a:lnTo>
                    <a:pt x="1404925" y="534629"/>
                  </a:lnTo>
                  <a:lnTo>
                    <a:pt x="1451645" y="519230"/>
                  </a:lnTo>
                  <a:lnTo>
                    <a:pt x="1495684" y="502942"/>
                  </a:lnTo>
                  <a:lnTo>
                    <a:pt x="1536668" y="485740"/>
                  </a:lnTo>
                  <a:lnTo>
                    <a:pt x="1574224" y="467599"/>
                  </a:lnTo>
                  <a:lnTo>
                    <a:pt x="1621864" y="439037"/>
                  </a:lnTo>
                  <a:lnTo>
                    <a:pt x="1665973" y="405572"/>
                  </a:lnTo>
                  <a:lnTo>
                    <a:pt x="1706714" y="368205"/>
                  </a:lnTo>
                  <a:lnTo>
                    <a:pt x="1744245" y="327937"/>
                  </a:lnTo>
                  <a:lnTo>
                    <a:pt x="1778725" y="285767"/>
                  </a:lnTo>
                  <a:lnTo>
                    <a:pt x="1810314" y="242696"/>
                  </a:lnTo>
                  <a:lnTo>
                    <a:pt x="1839172" y="199725"/>
                  </a:lnTo>
                  <a:lnTo>
                    <a:pt x="1865459" y="157853"/>
                  </a:lnTo>
                  <a:lnTo>
                    <a:pt x="1889333" y="118081"/>
                  </a:lnTo>
                  <a:lnTo>
                    <a:pt x="1910954" y="81409"/>
                  </a:lnTo>
                  <a:lnTo>
                    <a:pt x="1930483" y="48838"/>
                  </a:lnTo>
                  <a:lnTo>
                    <a:pt x="1948078" y="21368"/>
                  </a:lnTo>
                  <a:lnTo>
                    <a:pt x="1963899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grpSp>
        <p:nvGrpSpPr>
          <p:cNvPr id="32" name="object 32"/>
          <p:cNvGrpSpPr/>
          <p:nvPr/>
        </p:nvGrpSpPr>
        <p:grpSpPr>
          <a:xfrm>
            <a:off x="7286815" y="4842745"/>
            <a:ext cx="54187" cy="141393"/>
            <a:chOff x="7244437" y="3714094"/>
            <a:chExt cx="40640" cy="106045"/>
          </a:xfrm>
        </p:grpSpPr>
        <p:sp>
          <p:nvSpPr>
            <p:cNvPr id="33" name="object 33"/>
            <p:cNvSpPr/>
            <p:nvPr/>
          </p:nvSpPr>
          <p:spPr>
            <a:xfrm>
              <a:off x="7249200" y="3760397"/>
              <a:ext cx="15875" cy="54610"/>
            </a:xfrm>
            <a:custGeom>
              <a:avLst/>
              <a:gdLst/>
              <a:ahLst/>
              <a:cxnLst/>
              <a:rect l="l" t="t" r="r" b="b"/>
              <a:pathLst>
                <a:path w="15875" h="54610">
                  <a:moveTo>
                    <a:pt x="0" y="54577"/>
                  </a:moveTo>
                  <a:lnTo>
                    <a:pt x="15699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4" name="object 34"/>
            <p:cNvSpPr/>
            <p:nvPr/>
          </p:nvSpPr>
          <p:spPr>
            <a:xfrm>
              <a:off x="7249780" y="3718857"/>
              <a:ext cx="30480" cy="46355"/>
            </a:xfrm>
            <a:custGeom>
              <a:avLst/>
              <a:gdLst/>
              <a:ahLst/>
              <a:cxnLst/>
              <a:rect l="l" t="t" r="r" b="b"/>
              <a:pathLst>
                <a:path w="30479" h="46354">
                  <a:moveTo>
                    <a:pt x="30238" y="45890"/>
                  </a:moveTo>
                  <a:lnTo>
                    <a:pt x="0" y="37190"/>
                  </a:lnTo>
                  <a:lnTo>
                    <a:pt x="27070" y="0"/>
                  </a:lnTo>
                  <a:lnTo>
                    <a:pt x="30238" y="45890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5" name="object 35"/>
            <p:cNvSpPr/>
            <p:nvPr/>
          </p:nvSpPr>
          <p:spPr>
            <a:xfrm>
              <a:off x="7249780" y="3718857"/>
              <a:ext cx="30480" cy="46355"/>
            </a:xfrm>
            <a:custGeom>
              <a:avLst/>
              <a:gdLst/>
              <a:ahLst/>
              <a:cxnLst/>
              <a:rect l="l" t="t" r="r" b="b"/>
              <a:pathLst>
                <a:path w="30479" h="46354">
                  <a:moveTo>
                    <a:pt x="30238" y="45890"/>
                  </a:moveTo>
                  <a:lnTo>
                    <a:pt x="27070" y="0"/>
                  </a:lnTo>
                  <a:lnTo>
                    <a:pt x="0" y="37190"/>
                  </a:lnTo>
                  <a:lnTo>
                    <a:pt x="30238" y="4589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3555581" y="4857133"/>
            <a:ext cx="313267" cy="242866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467" spc="-7" dirty="0">
                <a:latin typeface="Arial MT"/>
                <a:cs typeface="Arial MT"/>
              </a:rPr>
              <a:t>Wq</a:t>
            </a:r>
            <a:endParaRPr sz="1467">
              <a:latin typeface="Arial MT"/>
              <a:cs typeface="Arial MT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4041649" y="5419700"/>
            <a:ext cx="303105" cy="242866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467" spc="-7" dirty="0">
                <a:latin typeface="Arial MT"/>
                <a:cs typeface="Arial MT"/>
              </a:rPr>
              <a:t>Wk</a:t>
            </a:r>
            <a:endParaRPr sz="1467">
              <a:latin typeface="Arial MT"/>
              <a:cs typeface="Arial MT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4732982" y="5765800"/>
            <a:ext cx="303105" cy="242866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467" spc="-7" dirty="0">
                <a:latin typeface="Arial MT"/>
                <a:cs typeface="Arial MT"/>
              </a:rPr>
              <a:t>Wv</a:t>
            </a:r>
            <a:endParaRPr sz="1467">
              <a:latin typeface="Arial MT"/>
              <a:cs typeface="Arial MT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3295315" y="3902635"/>
            <a:ext cx="4048760" cy="2104813"/>
            <a:chOff x="4250812" y="3009012"/>
            <a:chExt cx="3036570" cy="1578610"/>
          </a:xfrm>
        </p:grpSpPr>
        <p:sp>
          <p:nvSpPr>
            <p:cNvPr id="40" name="object 40"/>
            <p:cNvSpPr/>
            <p:nvPr/>
          </p:nvSpPr>
          <p:spPr>
            <a:xfrm>
              <a:off x="4255575" y="3749449"/>
              <a:ext cx="3027045" cy="833119"/>
            </a:xfrm>
            <a:custGeom>
              <a:avLst/>
              <a:gdLst/>
              <a:ahLst/>
              <a:cxnLst/>
              <a:rect l="l" t="t" r="r" b="b"/>
              <a:pathLst>
                <a:path w="3027045" h="833120">
                  <a:moveTo>
                    <a:pt x="0" y="731449"/>
                  </a:moveTo>
                  <a:lnTo>
                    <a:pt x="56663" y="736046"/>
                  </a:lnTo>
                  <a:lnTo>
                    <a:pt x="126309" y="743053"/>
                  </a:lnTo>
                  <a:lnTo>
                    <a:pt x="165500" y="747300"/>
                  </a:lnTo>
                  <a:lnTo>
                    <a:pt x="207336" y="751957"/>
                  </a:lnTo>
                  <a:lnTo>
                    <a:pt x="251617" y="756961"/>
                  </a:lnTo>
                  <a:lnTo>
                    <a:pt x="298143" y="762247"/>
                  </a:lnTo>
                  <a:lnTo>
                    <a:pt x="346714" y="767750"/>
                  </a:lnTo>
                  <a:lnTo>
                    <a:pt x="397131" y="773408"/>
                  </a:lnTo>
                  <a:lnTo>
                    <a:pt x="449193" y="779155"/>
                  </a:lnTo>
                  <a:lnTo>
                    <a:pt x="502699" y="784927"/>
                  </a:lnTo>
                  <a:lnTo>
                    <a:pt x="557451" y="790661"/>
                  </a:lnTo>
                  <a:lnTo>
                    <a:pt x="613247" y="796292"/>
                  </a:lnTo>
                  <a:lnTo>
                    <a:pt x="669888" y="801757"/>
                  </a:lnTo>
                  <a:lnTo>
                    <a:pt x="727174" y="806990"/>
                  </a:lnTo>
                  <a:lnTo>
                    <a:pt x="784905" y="811928"/>
                  </a:lnTo>
                  <a:lnTo>
                    <a:pt x="842881" y="816507"/>
                  </a:lnTo>
                  <a:lnTo>
                    <a:pt x="900901" y="820663"/>
                  </a:lnTo>
                  <a:lnTo>
                    <a:pt x="958766" y="824331"/>
                  </a:lnTo>
                  <a:lnTo>
                    <a:pt x="1016275" y="827448"/>
                  </a:lnTo>
                  <a:lnTo>
                    <a:pt x="1073229" y="829948"/>
                  </a:lnTo>
                  <a:lnTo>
                    <a:pt x="1129427" y="831769"/>
                  </a:lnTo>
                  <a:lnTo>
                    <a:pt x="1184670" y="832846"/>
                  </a:lnTo>
                  <a:lnTo>
                    <a:pt x="1238757" y="833114"/>
                  </a:lnTo>
                  <a:lnTo>
                    <a:pt x="1291489" y="832511"/>
                  </a:lnTo>
                  <a:lnTo>
                    <a:pt x="1342665" y="830971"/>
                  </a:lnTo>
                  <a:lnTo>
                    <a:pt x="1392085" y="828430"/>
                  </a:lnTo>
                  <a:lnTo>
                    <a:pt x="1439549" y="824824"/>
                  </a:lnTo>
                  <a:lnTo>
                    <a:pt x="1491708" y="819675"/>
                  </a:lnTo>
                  <a:lnTo>
                    <a:pt x="1544546" y="813537"/>
                  </a:lnTo>
                  <a:lnTo>
                    <a:pt x="1597942" y="806455"/>
                  </a:lnTo>
                  <a:lnTo>
                    <a:pt x="1651768" y="798477"/>
                  </a:lnTo>
                  <a:lnTo>
                    <a:pt x="1705900" y="789648"/>
                  </a:lnTo>
                  <a:lnTo>
                    <a:pt x="1760215" y="780017"/>
                  </a:lnTo>
                  <a:lnTo>
                    <a:pt x="1814585" y="769628"/>
                  </a:lnTo>
                  <a:lnTo>
                    <a:pt x="1868888" y="758528"/>
                  </a:lnTo>
                  <a:lnTo>
                    <a:pt x="1922998" y="746765"/>
                  </a:lnTo>
                  <a:lnTo>
                    <a:pt x="1976789" y="734384"/>
                  </a:lnTo>
                  <a:lnTo>
                    <a:pt x="2030138" y="721431"/>
                  </a:lnTo>
                  <a:lnTo>
                    <a:pt x="2082920" y="707954"/>
                  </a:lnTo>
                  <a:lnTo>
                    <a:pt x="2135009" y="693999"/>
                  </a:lnTo>
                  <a:lnTo>
                    <a:pt x="2186281" y="679613"/>
                  </a:lnTo>
                  <a:lnTo>
                    <a:pt x="2236610" y="664841"/>
                  </a:lnTo>
                  <a:lnTo>
                    <a:pt x="2285873" y="649730"/>
                  </a:lnTo>
                  <a:lnTo>
                    <a:pt x="2333944" y="634328"/>
                  </a:lnTo>
                  <a:lnTo>
                    <a:pt x="2380698" y="618679"/>
                  </a:lnTo>
                  <a:lnTo>
                    <a:pt x="2426011" y="602832"/>
                  </a:lnTo>
                  <a:lnTo>
                    <a:pt x="2469757" y="586831"/>
                  </a:lnTo>
                  <a:lnTo>
                    <a:pt x="2511812" y="570724"/>
                  </a:lnTo>
                  <a:lnTo>
                    <a:pt x="2552051" y="554558"/>
                  </a:lnTo>
                  <a:lnTo>
                    <a:pt x="2590349" y="538378"/>
                  </a:lnTo>
                  <a:lnTo>
                    <a:pt x="2626582" y="522232"/>
                  </a:lnTo>
                  <a:lnTo>
                    <a:pt x="2692349" y="490224"/>
                  </a:lnTo>
                  <a:lnTo>
                    <a:pt x="2749093" y="456276"/>
                  </a:lnTo>
                  <a:lnTo>
                    <a:pt x="2797747" y="418467"/>
                  </a:lnTo>
                  <a:lnTo>
                    <a:pt x="2839108" y="377680"/>
                  </a:lnTo>
                  <a:lnTo>
                    <a:pt x="2873974" y="334796"/>
                  </a:lnTo>
                  <a:lnTo>
                    <a:pt x="2903141" y="290697"/>
                  </a:lnTo>
                  <a:lnTo>
                    <a:pt x="2927406" y="246265"/>
                  </a:lnTo>
                  <a:lnTo>
                    <a:pt x="2947566" y="202382"/>
                  </a:lnTo>
                  <a:lnTo>
                    <a:pt x="2964418" y="159930"/>
                  </a:lnTo>
                  <a:lnTo>
                    <a:pt x="2978759" y="119790"/>
                  </a:lnTo>
                  <a:lnTo>
                    <a:pt x="2991386" y="82846"/>
                  </a:lnTo>
                  <a:lnTo>
                    <a:pt x="3003095" y="49978"/>
                  </a:lnTo>
                  <a:lnTo>
                    <a:pt x="3014684" y="22069"/>
                  </a:lnTo>
                  <a:lnTo>
                    <a:pt x="3026949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41" name="object 4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667325" y="3009012"/>
              <a:ext cx="215374" cy="759599"/>
            </a:xfrm>
            <a:prstGeom prst="rect">
              <a:avLst/>
            </a:prstGeom>
          </p:spPr>
        </p:pic>
      </p:grpSp>
      <p:sp>
        <p:nvSpPr>
          <p:cNvPr id="43" name="object 43"/>
          <p:cNvSpPr txBox="1">
            <a:spLocks noGrp="1"/>
          </p:cNvSpPr>
          <p:nvPr>
            <p:ph type="sldNum" sz="quarter" idx="7"/>
          </p:nvPr>
        </p:nvSpPr>
        <p:spPr>
          <a:xfrm>
            <a:off x="11480800" y="8615561"/>
            <a:ext cx="3657600" cy="205976"/>
          </a:xfrm>
          <a:prstGeom prst="rect">
            <a:avLst/>
          </a:prstGeom>
        </p:spPr>
        <p:txBody>
          <a:bodyPr vert="horz" wrap="square" lIns="0" tIns="847" rIns="0" bIns="0" rtlCol="0" anchor="ctr">
            <a:spAutoFit/>
          </a:bodyPr>
          <a:lstStyle/>
          <a:p>
            <a:pPr marL="50799">
              <a:spcBef>
                <a:spcPts val="7"/>
              </a:spcBef>
            </a:pPr>
            <a:fld id="{81D60167-4931-47E6-BA6A-407CBD079E47}" type="slidenum">
              <a:rPr dirty="0"/>
              <a:pPr marL="50799">
                <a:spcBef>
                  <a:spcPts val="7"/>
                </a:spcBef>
              </a:pPr>
              <a:t>29</a:t>
            </a:fld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1EFD97-5F4C-AA78-673E-86A396C8A3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E85131-9AD6-63C9-D566-753268966379}"/>
              </a:ext>
            </a:extLst>
          </p:cNvPr>
          <p:cNvSpPr txBox="1">
            <a:spLocks/>
          </p:cNvSpPr>
          <p:nvPr/>
        </p:nvSpPr>
        <p:spPr>
          <a:xfrm>
            <a:off x="955443" y="1690688"/>
            <a:ext cx="10941282" cy="221599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1800" b="0" i="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/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We need to convert </a:t>
            </a:r>
            <a:r>
              <a:rPr lang="en-US" sz="2400" dirty="0">
                <a:solidFill>
                  <a:srgbClr val="C00000"/>
                </a:solidFill>
              </a:rPr>
              <a:t>tokens to numbers</a:t>
            </a:r>
            <a:r>
              <a:rPr lang="en-US" sz="2400" dirty="0"/>
              <a:t> to process them with neural networks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These numbers should present </a:t>
            </a:r>
            <a:r>
              <a:rPr lang="en-US" sz="2400" dirty="0">
                <a:solidFill>
                  <a:srgbClr val="C00000"/>
                </a:solidFill>
              </a:rPr>
              <a:t>meanings</a:t>
            </a:r>
            <a:r>
              <a:rPr lang="en-US" sz="2400" dirty="0"/>
              <a:t> of the words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Meaning of words can be different in various </a:t>
            </a:r>
            <a:r>
              <a:rPr lang="en-US" sz="2400" dirty="0">
                <a:solidFill>
                  <a:srgbClr val="C00000"/>
                </a:solidFill>
              </a:rPr>
              <a:t>contexts</a:t>
            </a:r>
            <a:r>
              <a:rPr lang="en-US" sz="2400" dirty="0"/>
              <a:t> (e.g., capital)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endParaRPr lang="en-US" sz="2400" dirty="0"/>
          </a:p>
          <a:p>
            <a:r>
              <a:rPr lang="en-US" sz="2400" dirty="0"/>
              <a:t>1,2,3 </a:t>
            </a:r>
            <a:r>
              <a:rPr lang="en-US" sz="2400" dirty="0">
                <a:sym typeface="Wingdings" panose="05000000000000000000" pitchFamily="2" charset="2"/>
              </a:rPr>
              <a:t> </a:t>
            </a:r>
            <a:r>
              <a:rPr lang="en-US" sz="2400" dirty="0"/>
              <a:t>We need a mechanism to </a:t>
            </a:r>
            <a:r>
              <a:rPr lang="en-US" sz="2400" dirty="0">
                <a:solidFill>
                  <a:srgbClr val="C00000"/>
                </a:solidFill>
              </a:rPr>
              <a:t>encode</a:t>
            </a:r>
            <a:r>
              <a:rPr lang="en-US" sz="2400" dirty="0"/>
              <a:t> contextual meaning of words with </a:t>
            </a:r>
            <a:r>
              <a:rPr lang="en-US" sz="2400" dirty="0">
                <a:solidFill>
                  <a:srgbClr val="C00000"/>
                </a:solidFill>
              </a:rPr>
              <a:t>numbers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0D4134-0598-6A13-4025-3950F03814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0385" y="4000500"/>
            <a:ext cx="6316477" cy="260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2186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9550" y="131541"/>
            <a:ext cx="9258707" cy="612987"/>
          </a:xfrm>
        </p:spPr>
        <p:txBody>
          <a:bodyPr vert="horz" wrap="square" lIns="0" tIns="0" rIns="0" bIns="0" rtlCol="0" anchor="ctr">
            <a:normAutofit/>
          </a:bodyPr>
          <a:lstStyle/>
          <a:p>
            <a:pPr marL="8929">
              <a:spcBef>
                <a:spcPts val="71"/>
              </a:spcBef>
              <a:tabLst>
                <a:tab pos="1482615" algn="l"/>
                <a:tab pos="2008070" algn="l"/>
              </a:tabLst>
            </a:pPr>
            <a:r>
              <a:rPr lang="en-US" sz="4000" spc="-7" dirty="0">
                <a:solidFill>
                  <a:schemeClr val="tx1"/>
                </a:solidFill>
                <a:latin typeface="+mj-lt"/>
                <a:cs typeface="+mj-cs"/>
              </a:rPr>
              <a:t>Attention - Intuitive example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B36043D-27D4-26D6-809A-81C10BA131F3}"/>
              </a:ext>
            </a:extLst>
          </p:cNvPr>
          <p:cNvCxnSpPr/>
          <p:nvPr/>
        </p:nvCxnSpPr>
        <p:spPr>
          <a:xfrm flipV="1">
            <a:off x="8916856" y="2611052"/>
            <a:ext cx="0" cy="10004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8FE4F6F-8992-A301-0C51-59C39657B714}"/>
              </a:ext>
            </a:extLst>
          </p:cNvPr>
          <p:cNvCxnSpPr>
            <a:cxnSpLocks/>
          </p:cNvCxnSpPr>
          <p:nvPr/>
        </p:nvCxnSpPr>
        <p:spPr>
          <a:xfrm>
            <a:off x="8916856" y="4742020"/>
            <a:ext cx="297034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2E759A4-E75C-FA43-7721-15D1817B23B3}"/>
              </a:ext>
            </a:extLst>
          </p:cNvPr>
          <p:cNvCxnSpPr>
            <a:cxnSpLocks/>
            <a:endCxn id="44" idx="1"/>
          </p:cNvCxnSpPr>
          <p:nvPr/>
        </p:nvCxnSpPr>
        <p:spPr>
          <a:xfrm flipV="1">
            <a:off x="8940570" y="2936501"/>
            <a:ext cx="1828029" cy="1707842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FAE6C08F-C09F-D98C-FB75-EF855D3F1DFD}"/>
              </a:ext>
            </a:extLst>
          </p:cNvPr>
          <p:cNvSpPr txBox="1"/>
          <p:nvPr/>
        </p:nvSpPr>
        <p:spPr>
          <a:xfrm>
            <a:off x="10918627" y="4730099"/>
            <a:ext cx="1333373" cy="318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67" dirty="0">
                <a:latin typeface="Times New Roman"/>
                <a:cs typeface="Times New Roman"/>
              </a:rPr>
              <a:t>Political Rank</a:t>
            </a:r>
            <a:endParaRPr lang="en-US" sz="1467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C9F5EEE-F952-345C-323D-80FF0846296E}"/>
              </a:ext>
            </a:extLst>
          </p:cNvPr>
          <p:cNvCxnSpPr>
            <a:cxnSpLocks/>
          </p:cNvCxnSpPr>
          <p:nvPr/>
        </p:nvCxnSpPr>
        <p:spPr>
          <a:xfrm>
            <a:off x="8916856" y="3586047"/>
            <a:ext cx="0" cy="1201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41772B1-3836-4505-53E4-4B3605FBE2C3}"/>
              </a:ext>
            </a:extLst>
          </p:cNvPr>
          <p:cNvCxnSpPr>
            <a:cxnSpLocks/>
            <a:endCxn id="41" idx="1"/>
          </p:cNvCxnSpPr>
          <p:nvPr/>
        </p:nvCxnSpPr>
        <p:spPr>
          <a:xfrm flipV="1">
            <a:off x="8889989" y="4135331"/>
            <a:ext cx="1902801" cy="53771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4847DF93-B1A0-2AC6-6DBE-BEB8AFF639B6}"/>
              </a:ext>
            </a:extLst>
          </p:cNvPr>
          <p:cNvSpPr txBox="1"/>
          <p:nvPr/>
        </p:nvSpPr>
        <p:spPr>
          <a:xfrm>
            <a:off x="10792790" y="3966054"/>
            <a:ext cx="128252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  <a:latin typeface="Times New Roman"/>
                <a:cs typeface="Times New Roman"/>
              </a:rPr>
              <a:t>King</a:t>
            </a:r>
            <a:endParaRPr lang="en-US" sz="1600" dirty="0">
              <a:solidFill>
                <a:srgbClr val="00B050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2D3B78F-4234-1C8E-7675-547A773E7E9B}"/>
              </a:ext>
            </a:extLst>
          </p:cNvPr>
          <p:cNvSpPr txBox="1"/>
          <p:nvPr/>
        </p:nvSpPr>
        <p:spPr>
          <a:xfrm>
            <a:off x="10768599" y="2767224"/>
            <a:ext cx="128252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  <a:latin typeface="Times New Roman"/>
                <a:cs typeface="Times New Roman"/>
              </a:rPr>
              <a:t>Queen</a:t>
            </a:r>
            <a:endParaRPr lang="en-US" sz="1600" dirty="0">
              <a:solidFill>
                <a:srgbClr val="00B05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8A80F8-2E85-D124-1D07-04838EA2B33B}"/>
              </a:ext>
            </a:extLst>
          </p:cNvPr>
          <p:cNvSpPr txBox="1"/>
          <p:nvPr/>
        </p:nvSpPr>
        <p:spPr>
          <a:xfrm>
            <a:off x="10694849" y="4372688"/>
            <a:ext cx="158134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  <a:latin typeface="Times New Roman"/>
                <a:cs typeface="Times New Roman"/>
              </a:rPr>
              <a:t>Monarch</a:t>
            </a:r>
            <a:endParaRPr lang="en-US" sz="1600" dirty="0">
              <a:solidFill>
                <a:srgbClr val="00B050"/>
              </a:solidFill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345AD1D-7E4D-D4EC-7EA1-06D4CF6BCB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8123" y="5472782"/>
            <a:ext cx="8803989" cy="1253677"/>
          </a:xfrm>
        </p:spPr>
        <p:txBody>
          <a:bodyPr/>
          <a:lstStyle/>
          <a:p>
            <a:pPr marL="0" indent="0">
              <a:buNone/>
            </a:pPr>
            <a:r>
              <a:rPr lang="en-US" sz="2400" b="1" dirty="0"/>
              <a:t>Self Attention:</a:t>
            </a:r>
          </a:p>
          <a:p>
            <a:r>
              <a:rPr lang="en-US" sz="2400" dirty="0"/>
              <a:t>Query 1: What Gender?    Key1: Gender Related Information</a:t>
            </a:r>
          </a:p>
          <a:p>
            <a:r>
              <a:rPr lang="en-US" sz="2400" dirty="0"/>
              <a:t>Query 2: …                           Key2: ….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95A30CC-22A0-79C5-2920-064E1CB3AA3E}"/>
              </a:ext>
            </a:extLst>
          </p:cNvPr>
          <p:cNvSpPr txBox="1"/>
          <p:nvPr/>
        </p:nvSpPr>
        <p:spPr>
          <a:xfrm>
            <a:off x="500174" y="1066410"/>
            <a:ext cx="1157514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Text: </a:t>
            </a:r>
            <a:r>
              <a:rPr lang="en-US" sz="2400" u="sng" dirty="0"/>
              <a:t>A female monarch who was a princess formerly …</a:t>
            </a:r>
          </a:p>
          <a:p>
            <a:endParaRPr lang="en-US" sz="2400" dirty="0"/>
          </a:p>
          <a:p>
            <a:r>
              <a:rPr lang="en-US" sz="2400" dirty="0"/>
              <a:t>What is the impact of other words on embedding of </a:t>
            </a:r>
            <a:r>
              <a:rPr lang="en-US" sz="2400" dirty="0">
                <a:solidFill>
                  <a:srgbClr val="C00000"/>
                </a:solidFill>
              </a:rPr>
              <a:t>monarch</a:t>
            </a:r>
            <a:r>
              <a:rPr lang="en-US" sz="2400" dirty="0"/>
              <a:t> in this </a:t>
            </a:r>
            <a:r>
              <a:rPr lang="en-US" sz="2400" dirty="0">
                <a:solidFill>
                  <a:srgbClr val="C00000"/>
                </a:solidFill>
              </a:rPr>
              <a:t>context</a:t>
            </a:r>
            <a:r>
              <a:rPr lang="en-US" sz="2400" dirty="0"/>
              <a:t>?</a:t>
            </a:r>
          </a:p>
        </p:txBody>
      </p:sp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CF4E8717-21D8-C770-4AB6-551A8BA82547}"/>
              </a:ext>
            </a:extLst>
          </p:cNvPr>
          <p:cNvGraphicFramePr>
            <a:graphicFrameLocks noGrp="1"/>
          </p:cNvGraphicFramePr>
          <p:nvPr/>
        </p:nvGraphicFramePr>
        <p:xfrm>
          <a:off x="436877" y="2372734"/>
          <a:ext cx="5811523" cy="2868595"/>
        </p:xfrm>
        <a:graphic>
          <a:graphicData uri="http://schemas.openxmlformats.org/drawingml/2006/table">
            <a:tbl>
              <a:tblPr firstRow="1" bandRow="1"/>
              <a:tblGrid>
                <a:gridCol w="1138016">
                  <a:extLst>
                    <a:ext uri="{9D8B030D-6E8A-4147-A177-3AD203B41FA5}">
                      <a16:colId xmlns:a16="http://schemas.microsoft.com/office/drawing/2014/main" val="2697210884"/>
                    </a:ext>
                  </a:extLst>
                </a:gridCol>
                <a:gridCol w="951521">
                  <a:extLst>
                    <a:ext uri="{9D8B030D-6E8A-4147-A177-3AD203B41FA5}">
                      <a16:colId xmlns:a16="http://schemas.microsoft.com/office/drawing/2014/main" val="1578709857"/>
                    </a:ext>
                  </a:extLst>
                </a:gridCol>
                <a:gridCol w="1542748">
                  <a:extLst>
                    <a:ext uri="{9D8B030D-6E8A-4147-A177-3AD203B41FA5}">
                      <a16:colId xmlns:a16="http://schemas.microsoft.com/office/drawing/2014/main" val="897160441"/>
                    </a:ext>
                  </a:extLst>
                </a:gridCol>
                <a:gridCol w="1786575">
                  <a:extLst>
                    <a:ext uri="{9D8B030D-6E8A-4147-A177-3AD203B41FA5}">
                      <a16:colId xmlns:a16="http://schemas.microsoft.com/office/drawing/2014/main" val="2582894869"/>
                    </a:ext>
                  </a:extLst>
                </a:gridCol>
                <a:gridCol w="392663">
                  <a:extLst>
                    <a:ext uri="{9D8B030D-6E8A-4147-A177-3AD203B41FA5}">
                      <a16:colId xmlns:a16="http://schemas.microsoft.com/office/drawing/2014/main" val="3688190697"/>
                    </a:ext>
                  </a:extLst>
                </a:gridCol>
              </a:tblGrid>
              <a:tr h="499307"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27" marR="11627" marT="11627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D9D9D9"/>
                          </a:highlight>
                          <a:latin typeface="Aptos Narrow" panose="020B0004020202020204" pitchFamily="34" charset="0"/>
                        </a:rPr>
                        <a:t>Gender</a:t>
                      </a:r>
                      <a:endParaRPr lang="en-US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27" marR="11627" marT="116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D9D9D9"/>
                          </a:highlight>
                          <a:latin typeface="Aptos Narrow" panose="020B0004020202020204" pitchFamily="34" charset="0"/>
                        </a:rPr>
                        <a:t>Political Rank</a:t>
                      </a:r>
                      <a:endParaRPr lang="en-US" sz="3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27" marR="11627" marT="116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D9D9D9"/>
                          </a:highlight>
                          <a:latin typeface="Aptos Narrow" panose="020B0004020202020204" pitchFamily="34" charset="0"/>
                        </a:rPr>
                        <a:t>Political System</a:t>
                      </a:r>
                      <a:endParaRPr lang="en-US" sz="3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27" marR="11627" marT="116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D9D9D9"/>
                          </a:highlight>
                          <a:latin typeface="Aptos Narrow" panose="020B0004020202020204" pitchFamily="34" charset="0"/>
                        </a:rPr>
                        <a:t>…</a:t>
                      </a:r>
                      <a:endParaRPr lang="en-US" sz="3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27" marR="11627" marT="116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4745195"/>
                  </a:ext>
                </a:extLst>
              </a:tr>
              <a:tr h="372060"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King</a:t>
                      </a:r>
                      <a:endParaRPr lang="en-US" sz="3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27" marR="11627" marT="116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 </a:t>
                      </a:r>
                      <a:endParaRPr lang="en-US" sz="3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27" marR="11627" marT="116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Top</a:t>
                      </a:r>
                      <a:endParaRPr lang="en-US" sz="3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27" marR="11627" marT="116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Monarchy</a:t>
                      </a:r>
                      <a:endParaRPr lang="en-US" sz="3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27" marR="11627" marT="116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  <a:endParaRPr lang="en-US" sz="3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27" marR="11627" marT="116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6345327"/>
                  </a:ext>
                </a:extLst>
              </a:tr>
              <a:tr h="499307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Queen</a:t>
                      </a:r>
                    </a:p>
                  </a:txBody>
                  <a:tcPr marL="8467" marR="8467" marT="84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F</a:t>
                      </a:r>
                    </a:p>
                  </a:txBody>
                  <a:tcPr marL="8467" marR="8467" marT="84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Top</a:t>
                      </a:r>
                    </a:p>
                  </a:txBody>
                  <a:tcPr marL="8467" marR="8467" marT="84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Monarchy</a:t>
                      </a:r>
                    </a:p>
                  </a:txBody>
                  <a:tcPr marL="8467" marR="8467" marT="84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3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27" marR="11627" marT="116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0844221"/>
                  </a:ext>
                </a:extLst>
              </a:tr>
              <a:tr h="499307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Monarch</a:t>
                      </a:r>
                    </a:p>
                  </a:txBody>
                  <a:tcPr marL="8467" marR="8467" marT="84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-</a:t>
                      </a:r>
                    </a:p>
                  </a:txBody>
                  <a:tcPr marL="8467" marR="8467" marT="84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Top</a:t>
                      </a:r>
                    </a:p>
                  </a:txBody>
                  <a:tcPr marL="8467" marR="8467" marT="84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Monarchy</a:t>
                      </a:r>
                    </a:p>
                  </a:txBody>
                  <a:tcPr marL="8467" marR="8467" marT="84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3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27" marR="11627" marT="116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1540267"/>
                  </a:ext>
                </a:extLst>
              </a:tr>
              <a:tr h="499307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Princess</a:t>
                      </a:r>
                    </a:p>
                  </a:txBody>
                  <a:tcPr marL="8467" marR="8467" marT="84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F</a:t>
                      </a:r>
                    </a:p>
                  </a:txBody>
                  <a:tcPr marL="8467" marR="8467" marT="84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High</a:t>
                      </a:r>
                    </a:p>
                  </a:txBody>
                  <a:tcPr marL="8467" marR="8467" marT="84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Monarchy</a:t>
                      </a:r>
                    </a:p>
                  </a:txBody>
                  <a:tcPr marL="8467" marR="8467" marT="84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3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27" marR="11627" marT="116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48276987"/>
                  </a:ext>
                </a:extLst>
              </a:tr>
              <a:tr h="499307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Female</a:t>
                      </a:r>
                    </a:p>
                  </a:txBody>
                  <a:tcPr marL="8467" marR="8467" marT="84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F</a:t>
                      </a:r>
                    </a:p>
                  </a:txBody>
                  <a:tcPr marL="8467" marR="8467" marT="84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-</a:t>
                      </a:r>
                    </a:p>
                  </a:txBody>
                  <a:tcPr marL="8467" marR="8467" marT="84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-</a:t>
                      </a:r>
                    </a:p>
                  </a:txBody>
                  <a:tcPr marL="8467" marR="8467" marT="84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3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27" marR="11627" marT="116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1476157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D67C363E-6A09-8D21-C0EC-68B646F1CC49}"/>
              </a:ext>
            </a:extLst>
          </p:cNvPr>
          <p:cNvSpPr txBox="1"/>
          <p:nvPr/>
        </p:nvSpPr>
        <p:spPr>
          <a:xfrm>
            <a:off x="6238723" y="2784728"/>
            <a:ext cx="3042804" cy="379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67" dirty="0">
                <a:latin typeface="Times New Roman"/>
                <a:cs typeface="Times New Roman"/>
              </a:rPr>
              <a:t> E(</a:t>
            </a:r>
            <a:r>
              <a:rPr lang="en-US" sz="1867" dirty="0">
                <a:solidFill>
                  <a:srgbClr val="000000"/>
                </a:solidFill>
                <a:latin typeface="Aptos Narrow" panose="020B0004020202020204" pitchFamily="34" charset="0"/>
              </a:rPr>
              <a:t>King)= </a:t>
            </a:r>
            <a:r>
              <a:rPr lang="en-US" sz="1867" dirty="0">
                <a:latin typeface="Times New Roman"/>
                <a:cs typeface="Times New Roman"/>
              </a:rPr>
              <a:t>[2, 10, 1]</a:t>
            </a:r>
            <a:endParaRPr lang="en-US" sz="1867" dirty="0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A37D1B0-2074-42CF-3AE9-F0002B9679AD}"/>
              </a:ext>
            </a:extLst>
          </p:cNvPr>
          <p:cNvCxnSpPr/>
          <p:nvPr/>
        </p:nvCxnSpPr>
        <p:spPr>
          <a:xfrm flipV="1">
            <a:off x="8916856" y="2611052"/>
            <a:ext cx="0" cy="10004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AAE8680E-2EB5-9C1F-D946-A4204A19233B}"/>
              </a:ext>
            </a:extLst>
          </p:cNvPr>
          <p:cNvSpPr txBox="1"/>
          <p:nvPr/>
        </p:nvSpPr>
        <p:spPr>
          <a:xfrm>
            <a:off x="8180497" y="2532312"/>
            <a:ext cx="1117600" cy="318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67" dirty="0">
                <a:latin typeface="Times New Roman"/>
                <a:cs typeface="Times New Roman"/>
              </a:rPr>
              <a:t>Gender</a:t>
            </a:r>
            <a:endParaRPr lang="en-US" sz="1467" dirty="0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230C394-7F24-5A5B-0E87-E978D2317616}"/>
              </a:ext>
            </a:extLst>
          </p:cNvPr>
          <p:cNvCxnSpPr>
            <a:cxnSpLocks/>
          </p:cNvCxnSpPr>
          <p:nvPr/>
        </p:nvCxnSpPr>
        <p:spPr>
          <a:xfrm>
            <a:off x="8916856" y="3586047"/>
            <a:ext cx="0" cy="1201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15B15D2C-FB3E-890B-C093-210412B415DA}"/>
              </a:ext>
            </a:extLst>
          </p:cNvPr>
          <p:cNvSpPr txBox="1"/>
          <p:nvPr/>
        </p:nvSpPr>
        <p:spPr>
          <a:xfrm>
            <a:off x="6271485" y="3811218"/>
            <a:ext cx="3042804" cy="379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67" dirty="0">
                <a:latin typeface="Times New Roman"/>
                <a:cs typeface="Times New Roman"/>
              </a:rPr>
              <a:t> E(</a:t>
            </a:r>
            <a:r>
              <a:rPr lang="en-US" sz="1867" dirty="0">
                <a:solidFill>
                  <a:srgbClr val="000000"/>
                </a:solidFill>
                <a:latin typeface="Aptos Narrow" panose="020B0004020202020204" pitchFamily="34" charset="0"/>
              </a:rPr>
              <a:t>Monarch)= </a:t>
            </a:r>
            <a:r>
              <a:rPr lang="en-US" sz="1867" dirty="0">
                <a:latin typeface="Times New Roman"/>
                <a:cs typeface="Times New Roman"/>
              </a:rPr>
              <a:t>[0, 10, 1]</a:t>
            </a:r>
            <a:endParaRPr lang="en-US" sz="1867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7D5C3C2-C844-49C7-DFAE-C3B8981A271D}"/>
              </a:ext>
            </a:extLst>
          </p:cNvPr>
          <p:cNvSpPr txBox="1"/>
          <p:nvPr/>
        </p:nvSpPr>
        <p:spPr>
          <a:xfrm>
            <a:off x="6271485" y="3270105"/>
            <a:ext cx="3042804" cy="379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67" dirty="0">
                <a:latin typeface="Times New Roman"/>
                <a:cs typeface="Times New Roman"/>
              </a:rPr>
              <a:t> E(</a:t>
            </a:r>
            <a:r>
              <a:rPr lang="en-US" sz="1867" dirty="0">
                <a:solidFill>
                  <a:srgbClr val="000000"/>
                </a:solidFill>
                <a:latin typeface="Aptos Narrow" panose="020B0004020202020204" pitchFamily="34" charset="0"/>
              </a:rPr>
              <a:t>Queen)= </a:t>
            </a:r>
            <a:r>
              <a:rPr lang="en-US" sz="1867" dirty="0">
                <a:latin typeface="Times New Roman"/>
                <a:cs typeface="Times New Roman"/>
              </a:rPr>
              <a:t>[1, 10, 1]</a:t>
            </a:r>
            <a:endParaRPr lang="en-US" sz="1867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F1D5985-EC11-0ABB-C2DB-96081589D615}"/>
              </a:ext>
            </a:extLst>
          </p:cNvPr>
          <p:cNvSpPr txBox="1"/>
          <p:nvPr/>
        </p:nvSpPr>
        <p:spPr>
          <a:xfrm>
            <a:off x="6271485" y="4830957"/>
            <a:ext cx="3042804" cy="379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67" dirty="0">
                <a:latin typeface="Times New Roman"/>
                <a:cs typeface="Times New Roman"/>
              </a:rPr>
              <a:t> E(</a:t>
            </a:r>
            <a:r>
              <a:rPr lang="en-US" sz="1867" dirty="0">
                <a:solidFill>
                  <a:srgbClr val="000000"/>
                </a:solidFill>
                <a:latin typeface="Aptos Narrow" panose="020B0004020202020204" pitchFamily="34" charset="0"/>
              </a:rPr>
              <a:t>Female)= </a:t>
            </a:r>
            <a:r>
              <a:rPr lang="en-US" sz="1867" dirty="0">
                <a:latin typeface="Times New Roman"/>
                <a:cs typeface="Times New Roman"/>
              </a:rPr>
              <a:t>[1, 0, 0]</a:t>
            </a:r>
            <a:endParaRPr lang="en-US" sz="1867" dirty="0"/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9E2E2BD9-4A1C-2F6D-34C2-BD4015FE06B6}"/>
              </a:ext>
            </a:extLst>
          </p:cNvPr>
          <p:cNvCxnSpPr>
            <a:cxnSpLocks/>
          </p:cNvCxnSpPr>
          <p:nvPr/>
        </p:nvCxnSpPr>
        <p:spPr>
          <a:xfrm flipV="1">
            <a:off x="8943725" y="4673041"/>
            <a:ext cx="1849065" cy="11921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11517C34-905C-2CE3-11CE-0542B68DA867}"/>
              </a:ext>
            </a:extLst>
          </p:cNvPr>
          <p:cNvSpPr txBox="1"/>
          <p:nvPr/>
        </p:nvSpPr>
        <p:spPr>
          <a:xfrm>
            <a:off x="6238722" y="4331651"/>
            <a:ext cx="3042804" cy="379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67" dirty="0">
                <a:latin typeface="Times New Roman"/>
                <a:cs typeface="Times New Roman"/>
              </a:rPr>
              <a:t> E(</a:t>
            </a:r>
            <a:r>
              <a:rPr lang="en-US" sz="1867" dirty="0">
                <a:solidFill>
                  <a:srgbClr val="000000"/>
                </a:solidFill>
                <a:latin typeface="Aptos Narrow" panose="020B0004020202020204" pitchFamily="34" charset="0"/>
              </a:rPr>
              <a:t>Princess)= </a:t>
            </a:r>
            <a:r>
              <a:rPr lang="en-US" sz="1867" dirty="0">
                <a:latin typeface="Times New Roman"/>
                <a:cs typeface="Times New Roman"/>
              </a:rPr>
              <a:t>[1, 9, 1]</a:t>
            </a:r>
            <a:endParaRPr lang="en-US" sz="1867" dirty="0"/>
          </a:p>
        </p:txBody>
      </p:sp>
    </p:spTree>
    <p:extLst>
      <p:ext uri="{BB962C8B-B14F-4D97-AF65-F5344CB8AC3E}">
        <p14:creationId xmlns:p14="http://schemas.microsoft.com/office/powerpoint/2010/main" val="16113505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44F0F-BC66-AFC2-BEAF-B1B2F78CE7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5283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spc="-7" dirty="0">
                <a:solidFill>
                  <a:schemeClr val="tx1"/>
                </a:solidFill>
                <a:latin typeface="+mj-lt"/>
                <a:cs typeface="+mj-cs"/>
              </a:rPr>
              <a:t>Attention - Intuitive example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740CDE-743B-67B9-368D-3F23FBB0DC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1625749"/>
            <a:ext cx="11480800" cy="1807674"/>
          </a:xfrm>
        </p:spPr>
        <p:txBody>
          <a:bodyPr/>
          <a:lstStyle/>
          <a:p>
            <a:pPr marL="380990" indent="-380990"/>
            <a:r>
              <a:rPr lang="en-US" dirty="0"/>
              <a:t>In this example, effect of other words on monarch regarding </a:t>
            </a:r>
            <a:r>
              <a:rPr lang="en-US" dirty="0">
                <a:solidFill>
                  <a:srgbClr val="C00000"/>
                </a:solidFill>
              </a:rPr>
              <a:t>one query </a:t>
            </a:r>
            <a:r>
              <a:rPr lang="en-US" dirty="0"/>
              <a:t>and </a:t>
            </a:r>
            <a:r>
              <a:rPr lang="en-US" dirty="0">
                <a:solidFill>
                  <a:srgbClr val="C00000"/>
                </a:solidFill>
              </a:rPr>
              <a:t>one key </a:t>
            </a:r>
            <a:r>
              <a:rPr lang="en-US" dirty="0"/>
              <a:t>is considered.</a:t>
            </a:r>
          </a:p>
          <a:p>
            <a:pPr marL="380990" indent="-380990"/>
            <a:r>
              <a:rPr lang="en-US" dirty="0"/>
              <a:t>The process is repeated for other words in self-attention mechanism. </a:t>
            </a:r>
          </a:p>
          <a:p>
            <a:pPr marL="380990" indent="-380990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FE2AF4-859B-628F-6866-C526DEAC237C}"/>
              </a:ext>
            </a:extLst>
          </p:cNvPr>
          <p:cNvSpPr txBox="1"/>
          <p:nvPr/>
        </p:nvSpPr>
        <p:spPr>
          <a:xfrm>
            <a:off x="1106556" y="5687296"/>
            <a:ext cx="103632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In this intuitive example we simplified the Key and Query concepts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3037C27-24AB-E062-B44E-C3BC86A63B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956" y="3199369"/>
            <a:ext cx="11328400" cy="228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5728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EAD18FC-6F4C-CC06-1E48-48EFBC40E0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0990" y="2500837"/>
            <a:ext cx="9342061" cy="219392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2D0F41D-BAC0-FC49-0962-97801352CB70}"/>
              </a:ext>
            </a:extLst>
          </p:cNvPr>
          <p:cNvSpPr txBox="1"/>
          <p:nvPr/>
        </p:nvSpPr>
        <p:spPr>
          <a:xfrm>
            <a:off x="702886" y="2897858"/>
            <a:ext cx="60960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Times New Roman"/>
                <a:cs typeface="Times New Roman"/>
              </a:rPr>
              <a:t>[0, 0, 0,..]</a:t>
            </a:r>
          </a:p>
          <a:p>
            <a:r>
              <a:rPr lang="en-US" sz="1400" dirty="0">
                <a:highlight>
                  <a:srgbClr val="FFFF00"/>
                </a:highlight>
                <a:latin typeface="Times New Roman"/>
                <a:cs typeface="Times New Roman"/>
              </a:rPr>
              <a:t>[1, 0, 0,..]</a:t>
            </a:r>
            <a:endParaRPr lang="en-US" sz="1400" dirty="0">
              <a:latin typeface="Times New Roman"/>
              <a:cs typeface="Times New Roman"/>
            </a:endParaRPr>
          </a:p>
          <a:p>
            <a:r>
              <a:rPr lang="en-US" sz="1400" dirty="0">
                <a:highlight>
                  <a:srgbClr val="FF0000"/>
                </a:highlight>
                <a:latin typeface="Times New Roman"/>
                <a:cs typeface="Times New Roman"/>
              </a:rPr>
              <a:t>[0, 10, 1,..]</a:t>
            </a:r>
          </a:p>
          <a:p>
            <a:r>
              <a:rPr lang="en-US" sz="1400" dirty="0">
                <a:latin typeface="Times New Roman"/>
                <a:cs typeface="Times New Roman"/>
              </a:rPr>
              <a:t>[0, 0, 0,..]</a:t>
            </a:r>
          </a:p>
          <a:p>
            <a:r>
              <a:rPr lang="en-US" sz="1400" dirty="0">
                <a:latin typeface="Times New Roman"/>
                <a:cs typeface="Times New Roman"/>
              </a:rPr>
              <a:t>[0, 0, 0,..]</a:t>
            </a:r>
          </a:p>
          <a:p>
            <a:r>
              <a:rPr lang="en-US" sz="1400" dirty="0">
                <a:latin typeface="Times New Roman"/>
                <a:cs typeface="Times New Roman"/>
              </a:rPr>
              <a:t>[0, 0, 0,..]</a:t>
            </a:r>
          </a:p>
          <a:p>
            <a:r>
              <a:rPr lang="en-US" sz="1400" dirty="0">
                <a:highlight>
                  <a:srgbClr val="FFFF00"/>
                </a:highlight>
                <a:latin typeface="Times New Roman"/>
                <a:cs typeface="Times New Roman"/>
              </a:rPr>
              <a:t>[1, 9, 1,..]</a:t>
            </a:r>
          </a:p>
          <a:p>
            <a:r>
              <a:rPr lang="en-US" sz="1400" dirty="0">
                <a:latin typeface="Times New Roman"/>
                <a:cs typeface="Times New Roman"/>
              </a:rPr>
              <a:t>[0, 0, 0,..]</a:t>
            </a:r>
          </a:p>
          <a:p>
            <a:endParaRPr lang="en-US" sz="14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F44F0F-BC66-AFC2-BEAF-B1B2F78CE7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583" y="192634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spc="-7" dirty="0">
                <a:solidFill>
                  <a:schemeClr val="tx1"/>
                </a:solidFill>
                <a:latin typeface="+mj-lt"/>
                <a:cs typeface="+mj-cs"/>
              </a:rPr>
              <a:t>Attention - Intuitive example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740CDE-743B-67B9-368D-3F23FBB0DC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6056" y="1358789"/>
            <a:ext cx="11162188" cy="1438086"/>
          </a:xfrm>
        </p:spPr>
        <p:txBody>
          <a:bodyPr/>
          <a:lstStyle/>
          <a:p>
            <a:r>
              <a:rPr lang="en-US" sz="2133" dirty="0" err="1">
                <a:solidFill>
                  <a:srgbClr val="C00000"/>
                </a:solidFill>
                <a:cs typeface="Times New Roman"/>
              </a:rPr>
              <a:t>Wk</a:t>
            </a:r>
            <a:r>
              <a:rPr lang="en-US" sz="2133" dirty="0">
                <a:cs typeface="Times New Roman"/>
              </a:rPr>
              <a:t> should extracts the </a:t>
            </a:r>
            <a:r>
              <a:rPr lang="en-US" sz="2133" dirty="0">
                <a:solidFill>
                  <a:srgbClr val="C00000"/>
                </a:solidFill>
                <a:cs typeface="Times New Roman"/>
              </a:rPr>
              <a:t>gender</a:t>
            </a:r>
            <a:r>
              <a:rPr lang="en-US" sz="2133" dirty="0">
                <a:cs typeface="Times New Roman"/>
              </a:rPr>
              <a:t> attributes of the words describing monarch, if there is any</a:t>
            </a:r>
          </a:p>
          <a:p>
            <a:r>
              <a:rPr lang="en-US" sz="2133" dirty="0"/>
              <a:t>It means dot product by the </a:t>
            </a:r>
            <a:r>
              <a:rPr lang="en-US" sz="2133" dirty="0" err="1"/>
              <a:t>Wk</a:t>
            </a:r>
            <a:r>
              <a:rPr lang="en-US" sz="2133" dirty="0"/>
              <a:t> vector should </a:t>
            </a:r>
            <a:r>
              <a:rPr lang="en-US" sz="2133" dirty="0">
                <a:solidFill>
                  <a:srgbClr val="C00000"/>
                </a:solidFill>
              </a:rPr>
              <a:t>change embedding </a:t>
            </a:r>
            <a:r>
              <a:rPr lang="en-US" sz="2133" dirty="0"/>
              <a:t>in a way that the result vector be aligned with </a:t>
            </a:r>
            <a:r>
              <a:rPr lang="en-US" sz="2133" dirty="0">
                <a:solidFill>
                  <a:srgbClr val="C00000"/>
                </a:solidFill>
              </a:rPr>
              <a:t>gender dimension </a:t>
            </a:r>
            <a:r>
              <a:rPr lang="en-US" sz="2133" dirty="0"/>
              <a:t>and </a:t>
            </a:r>
            <a:r>
              <a:rPr lang="en-US" sz="2133" dirty="0">
                <a:solidFill>
                  <a:srgbClr val="C00000"/>
                </a:solidFill>
              </a:rPr>
              <a:t>strip other embedding </a:t>
            </a:r>
            <a:r>
              <a:rPr lang="en-US" sz="2133" dirty="0"/>
              <a:t>of the words not relevant to key</a:t>
            </a:r>
          </a:p>
          <a:p>
            <a:endParaRPr lang="en-US" sz="2133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69C949-F4EB-9A97-CB93-CB4477BFF12A}"/>
              </a:ext>
            </a:extLst>
          </p:cNvPr>
          <p:cNvSpPr txBox="1"/>
          <p:nvPr/>
        </p:nvSpPr>
        <p:spPr>
          <a:xfrm>
            <a:off x="157367" y="5185539"/>
            <a:ext cx="6096000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highlight>
                  <a:srgbClr val="FFFF00"/>
                </a:highlight>
                <a:latin typeface="Times New Roman"/>
                <a:cs typeface="Times New Roman"/>
              </a:rPr>
              <a:t>[1, 9, 1] </a:t>
            </a:r>
            <a:r>
              <a:rPr lang="en-US" sz="2400" dirty="0">
                <a:latin typeface="Times New Roman"/>
                <a:cs typeface="Times New Roman"/>
              </a:rPr>
              <a:t>*                                         =  [1, 0, 0] </a:t>
            </a:r>
          </a:p>
          <a:p>
            <a:endParaRPr lang="en-US" sz="2000" dirty="0">
              <a:latin typeface="Times New Roman"/>
              <a:cs typeface="Times New Roman"/>
            </a:endParaRPr>
          </a:p>
          <a:p>
            <a:endParaRPr lang="en-US" sz="2000" dirty="0">
              <a:latin typeface="Times New Roman"/>
              <a:cs typeface="Times New Roman"/>
            </a:endParaRPr>
          </a:p>
          <a:p>
            <a:r>
              <a:rPr lang="en-US" sz="2400" dirty="0">
                <a:highlight>
                  <a:srgbClr val="FFFF00"/>
                </a:highlight>
                <a:latin typeface="Times New Roman"/>
                <a:cs typeface="Times New Roman"/>
              </a:rPr>
              <a:t>[1, 0, 0] </a:t>
            </a:r>
            <a:r>
              <a:rPr lang="en-US" sz="2400" dirty="0">
                <a:latin typeface="Times New Roman"/>
                <a:cs typeface="Times New Roman"/>
              </a:rPr>
              <a:t>*                                         = [1, 0, 0]  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6D853F1-2446-F26D-FE94-53AE353A47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1371500"/>
              </p:ext>
            </p:extLst>
          </p:nvPr>
        </p:nvGraphicFramePr>
        <p:xfrm>
          <a:off x="1760515" y="5058056"/>
          <a:ext cx="2438400" cy="73659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2800">
                  <a:extLst>
                    <a:ext uri="{9D8B030D-6E8A-4147-A177-3AD203B41FA5}">
                      <a16:colId xmlns:a16="http://schemas.microsoft.com/office/drawing/2014/main" val="1060729466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168255085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902938087"/>
                    </a:ext>
                  </a:extLst>
                </a:gridCol>
              </a:tblGrid>
              <a:tr h="245533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1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467" marR="8467" marT="846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0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467" marR="8467" marT="846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0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467" marR="8467" marT="8467" marB="0" anchor="b"/>
                </a:tc>
                <a:extLst>
                  <a:ext uri="{0D108BD9-81ED-4DB2-BD59-A6C34878D82A}">
                    <a16:rowId xmlns:a16="http://schemas.microsoft.com/office/drawing/2014/main" val="2300318538"/>
                  </a:ext>
                </a:extLst>
              </a:tr>
              <a:tr h="245533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0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467" marR="8467" marT="846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0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467" marR="8467" marT="846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0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467" marR="8467" marT="8467" marB="0" anchor="b"/>
                </a:tc>
                <a:extLst>
                  <a:ext uri="{0D108BD9-81ED-4DB2-BD59-A6C34878D82A}">
                    <a16:rowId xmlns:a16="http://schemas.microsoft.com/office/drawing/2014/main" val="938136225"/>
                  </a:ext>
                </a:extLst>
              </a:tr>
              <a:tr h="245533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0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467" marR="8467" marT="846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0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467" marR="8467" marT="846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0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467" marR="8467" marT="8467" marB="0" anchor="b"/>
                </a:tc>
                <a:extLst>
                  <a:ext uri="{0D108BD9-81ED-4DB2-BD59-A6C34878D82A}">
                    <a16:rowId xmlns:a16="http://schemas.microsoft.com/office/drawing/2014/main" val="3392710303"/>
                  </a:ext>
                </a:extLst>
              </a:tr>
            </a:tbl>
          </a:graphicData>
        </a:graphic>
      </p:graphicFrame>
      <p:sp>
        <p:nvSpPr>
          <p:cNvPr id="7" name="Double Bracket 6">
            <a:extLst>
              <a:ext uri="{FF2B5EF4-FFF2-40B4-BE49-F238E27FC236}">
                <a16:creationId xmlns:a16="http://schemas.microsoft.com/office/drawing/2014/main" id="{A250775E-4438-4E7C-C075-8C047F6A6E27}"/>
              </a:ext>
            </a:extLst>
          </p:cNvPr>
          <p:cNvSpPr/>
          <p:nvPr/>
        </p:nvSpPr>
        <p:spPr>
          <a:xfrm>
            <a:off x="1557315" y="4989585"/>
            <a:ext cx="2844800" cy="901832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8" name="Double Bracket 7">
            <a:extLst>
              <a:ext uri="{FF2B5EF4-FFF2-40B4-BE49-F238E27FC236}">
                <a16:creationId xmlns:a16="http://schemas.microsoft.com/office/drawing/2014/main" id="{13207E20-6147-E568-BBC2-50E3461C8E31}"/>
              </a:ext>
            </a:extLst>
          </p:cNvPr>
          <p:cNvSpPr/>
          <p:nvPr/>
        </p:nvSpPr>
        <p:spPr>
          <a:xfrm>
            <a:off x="1557315" y="5956168"/>
            <a:ext cx="2844800" cy="901832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756C7295-5E79-554F-D04D-D093CD0E01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1099910"/>
              </p:ext>
            </p:extLst>
          </p:nvPr>
        </p:nvGraphicFramePr>
        <p:xfrm>
          <a:off x="1799220" y="6045885"/>
          <a:ext cx="2438400" cy="73659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2800">
                  <a:extLst>
                    <a:ext uri="{9D8B030D-6E8A-4147-A177-3AD203B41FA5}">
                      <a16:colId xmlns:a16="http://schemas.microsoft.com/office/drawing/2014/main" val="1060729466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168255085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902938087"/>
                    </a:ext>
                  </a:extLst>
                </a:gridCol>
              </a:tblGrid>
              <a:tr h="245533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1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467" marR="8467" marT="846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0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467" marR="8467" marT="846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0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467" marR="8467" marT="8467" marB="0" anchor="b"/>
                </a:tc>
                <a:extLst>
                  <a:ext uri="{0D108BD9-81ED-4DB2-BD59-A6C34878D82A}">
                    <a16:rowId xmlns:a16="http://schemas.microsoft.com/office/drawing/2014/main" val="2300318538"/>
                  </a:ext>
                </a:extLst>
              </a:tr>
              <a:tr h="245533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0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467" marR="8467" marT="846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0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467" marR="8467" marT="846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0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467" marR="8467" marT="8467" marB="0" anchor="b"/>
                </a:tc>
                <a:extLst>
                  <a:ext uri="{0D108BD9-81ED-4DB2-BD59-A6C34878D82A}">
                    <a16:rowId xmlns:a16="http://schemas.microsoft.com/office/drawing/2014/main" val="938136225"/>
                  </a:ext>
                </a:extLst>
              </a:tr>
              <a:tr h="245533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0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467" marR="8467" marT="846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0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467" marR="8467" marT="846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0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467" marR="8467" marT="8467" marB="0" anchor="b"/>
                </a:tc>
                <a:extLst>
                  <a:ext uri="{0D108BD9-81ED-4DB2-BD59-A6C34878D82A}">
                    <a16:rowId xmlns:a16="http://schemas.microsoft.com/office/drawing/2014/main" val="339271030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1C3C7E0-0025-4914-DE16-A0BC832C9D6D}"/>
              </a:ext>
            </a:extLst>
          </p:cNvPr>
          <p:cNvSpPr txBox="1"/>
          <p:nvPr/>
        </p:nvSpPr>
        <p:spPr>
          <a:xfrm>
            <a:off x="2668383" y="474728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latin typeface="Times New Roman"/>
                <a:cs typeface="Times New Roman"/>
              </a:rPr>
              <a:t>Wk</a:t>
            </a:r>
            <a:endParaRPr lang="en-US" dirty="0"/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372ED070-7C69-B726-3BF8-42DA00EA7F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1760824"/>
              </p:ext>
            </p:extLst>
          </p:nvPr>
        </p:nvGraphicFramePr>
        <p:xfrm>
          <a:off x="7856515" y="5213383"/>
          <a:ext cx="2438400" cy="72813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2800">
                  <a:extLst>
                    <a:ext uri="{9D8B030D-6E8A-4147-A177-3AD203B41FA5}">
                      <a16:colId xmlns:a16="http://schemas.microsoft.com/office/drawing/2014/main" val="1060729466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168255085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902938087"/>
                    </a:ext>
                  </a:extLst>
                </a:gridCol>
              </a:tblGrid>
              <a:tr h="245533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1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467" marR="8467" marT="846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0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467" marR="8467" marT="846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0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467" marR="8467" marT="8467" marB="0" anchor="b"/>
                </a:tc>
                <a:extLst>
                  <a:ext uri="{0D108BD9-81ED-4DB2-BD59-A6C34878D82A}">
                    <a16:rowId xmlns:a16="http://schemas.microsoft.com/office/drawing/2014/main" val="2300318538"/>
                  </a:ext>
                </a:extLst>
              </a:tr>
              <a:tr h="231987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0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467" marR="8467" marT="846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0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467" marR="8467" marT="846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0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467" marR="8467" marT="8467" marB="0" anchor="b"/>
                </a:tc>
                <a:extLst>
                  <a:ext uri="{0D108BD9-81ED-4DB2-BD59-A6C34878D82A}">
                    <a16:rowId xmlns:a16="http://schemas.microsoft.com/office/drawing/2014/main" val="938136225"/>
                  </a:ext>
                </a:extLst>
              </a:tr>
              <a:tr h="245533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0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467" marR="8467" marT="846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0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467" marR="8467" marT="846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0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467" marR="8467" marT="8467" marB="0" anchor="b"/>
                </a:tc>
                <a:extLst>
                  <a:ext uri="{0D108BD9-81ED-4DB2-BD59-A6C34878D82A}">
                    <a16:rowId xmlns:a16="http://schemas.microsoft.com/office/drawing/2014/main" val="3392710303"/>
                  </a:ext>
                </a:extLst>
              </a:tr>
            </a:tbl>
          </a:graphicData>
        </a:graphic>
      </p:graphicFrame>
      <p:sp>
        <p:nvSpPr>
          <p:cNvPr id="17" name="Double Bracket 16">
            <a:extLst>
              <a:ext uri="{FF2B5EF4-FFF2-40B4-BE49-F238E27FC236}">
                <a16:creationId xmlns:a16="http://schemas.microsoft.com/office/drawing/2014/main" id="{99476385-88E4-54B0-5A13-231B9F06B3EF}"/>
              </a:ext>
            </a:extLst>
          </p:cNvPr>
          <p:cNvSpPr/>
          <p:nvPr/>
        </p:nvSpPr>
        <p:spPr>
          <a:xfrm>
            <a:off x="7770835" y="5079301"/>
            <a:ext cx="2844800" cy="901832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193F28F-C830-D134-7982-7BF48D620FB1}"/>
              </a:ext>
            </a:extLst>
          </p:cNvPr>
          <p:cNvSpPr txBox="1"/>
          <p:nvPr/>
        </p:nvSpPr>
        <p:spPr>
          <a:xfrm>
            <a:off x="6281942" y="5239233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highlight>
                  <a:srgbClr val="FF0000"/>
                </a:highlight>
                <a:latin typeface="Times New Roman"/>
                <a:cs typeface="Times New Roman"/>
              </a:rPr>
              <a:t>[0, 10, 1] </a:t>
            </a:r>
            <a:r>
              <a:rPr lang="en-US" sz="2400" dirty="0">
                <a:latin typeface="Times New Roman"/>
                <a:cs typeface="Times New Roman"/>
              </a:rPr>
              <a:t>*                                         =  [0, 0, 0]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E637F0E-D168-14F2-15C4-4A9654E915C5}"/>
              </a:ext>
            </a:extLst>
          </p:cNvPr>
          <p:cNvSpPr txBox="1"/>
          <p:nvPr/>
        </p:nvSpPr>
        <p:spPr>
          <a:xfrm>
            <a:off x="603756" y="2694782"/>
            <a:ext cx="618710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Gender, …</a:t>
            </a:r>
          </a:p>
        </p:txBody>
      </p:sp>
    </p:spTree>
    <p:extLst>
      <p:ext uri="{BB962C8B-B14F-4D97-AF65-F5344CB8AC3E}">
        <p14:creationId xmlns:p14="http://schemas.microsoft.com/office/powerpoint/2010/main" val="32994970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B4AF9F-F89B-9ECC-D211-8444691E01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spc="-7" dirty="0">
                <a:solidFill>
                  <a:schemeClr val="tx1"/>
                </a:solidFill>
                <a:latin typeface="+mj-lt"/>
                <a:cs typeface="+mj-cs"/>
              </a:rPr>
              <a:t>Self-Attention - Relevance</a:t>
            </a:r>
            <a:endParaRPr lang="en-US" sz="40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E1E15A-0F48-3751-D79A-403916DBF9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772859"/>
            <a:ext cx="4970100" cy="4801315"/>
          </a:xfrm>
        </p:spPr>
        <p:txBody>
          <a:bodyPr>
            <a:normAutofit fontScale="92500" lnSpcReduction="10000"/>
          </a:bodyPr>
          <a:lstStyle/>
          <a:p>
            <a:r>
              <a:rPr lang="en-US" dirty="0" err="1"/>
              <a:t>Wq</a:t>
            </a:r>
            <a:r>
              <a:rPr lang="en-US" dirty="0"/>
              <a:t> and </a:t>
            </a:r>
            <a:r>
              <a:rPr lang="en-US" dirty="0" err="1"/>
              <a:t>Wk</a:t>
            </a:r>
            <a:r>
              <a:rPr lang="en-US" dirty="0"/>
              <a:t> vectors should act in a way that </a:t>
            </a:r>
            <a:r>
              <a:rPr lang="en-US" dirty="0">
                <a:solidFill>
                  <a:srgbClr val="C00000"/>
                </a:solidFill>
              </a:rPr>
              <a:t>Query</a:t>
            </a:r>
            <a:r>
              <a:rPr lang="en-US" dirty="0"/>
              <a:t> and </a:t>
            </a:r>
            <a:r>
              <a:rPr lang="en-US" dirty="0">
                <a:solidFill>
                  <a:srgbClr val="C00000"/>
                </a:solidFill>
              </a:rPr>
              <a:t>Key</a:t>
            </a:r>
            <a:r>
              <a:rPr lang="en-US" dirty="0"/>
              <a:t> will be in a </a:t>
            </a:r>
            <a:r>
              <a:rPr lang="en-US" dirty="0">
                <a:solidFill>
                  <a:srgbClr val="C00000"/>
                </a:solidFill>
              </a:rPr>
              <a:t>same direction </a:t>
            </a:r>
            <a:r>
              <a:rPr lang="en-US" dirty="0"/>
              <a:t>just if a key is </a:t>
            </a:r>
            <a:r>
              <a:rPr lang="en-US" dirty="0">
                <a:solidFill>
                  <a:srgbClr val="C00000"/>
                </a:solidFill>
              </a:rPr>
              <a:t>relevant</a:t>
            </a:r>
            <a:r>
              <a:rPr lang="en-US" dirty="0"/>
              <a:t> to query, so the dot product of them creates a </a:t>
            </a:r>
            <a:r>
              <a:rPr lang="en-US" dirty="0">
                <a:solidFill>
                  <a:srgbClr val="C00000"/>
                </a:solidFill>
              </a:rPr>
              <a:t>big</a:t>
            </a:r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value</a:t>
            </a:r>
            <a:r>
              <a:rPr lang="en-US" dirty="0"/>
              <a:t> showing the </a:t>
            </a:r>
            <a:r>
              <a:rPr lang="en-US" dirty="0">
                <a:solidFill>
                  <a:srgbClr val="C00000"/>
                </a:solidFill>
              </a:rPr>
              <a:t>relevance</a:t>
            </a:r>
            <a:r>
              <a:rPr lang="en-US" dirty="0"/>
              <a:t> of the words. And for cases which are </a:t>
            </a:r>
            <a:r>
              <a:rPr lang="en-US" dirty="0">
                <a:solidFill>
                  <a:srgbClr val="C00000"/>
                </a:solidFill>
              </a:rPr>
              <a:t>not relevant </a:t>
            </a:r>
            <a:r>
              <a:rPr lang="en-US" dirty="0"/>
              <a:t>dot product will be </a:t>
            </a:r>
            <a:r>
              <a:rPr lang="en-US" dirty="0">
                <a:solidFill>
                  <a:srgbClr val="C00000"/>
                </a:solidFill>
              </a:rPr>
              <a:t>small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 err="1"/>
              <a:t>Wq</a:t>
            </a:r>
            <a:r>
              <a:rPr lang="en-US" dirty="0"/>
              <a:t> and </a:t>
            </a:r>
            <a:r>
              <a:rPr lang="en-US" dirty="0" err="1"/>
              <a:t>Wk</a:t>
            </a:r>
            <a:r>
              <a:rPr lang="en-US" dirty="0"/>
              <a:t> should just extract those dimensions which are relevant (e.g., gender) which are </a:t>
            </a:r>
            <a:r>
              <a:rPr lang="en-US" dirty="0">
                <a:solidFill>
                  <a:srgbClr val="C00000"/>
                </a:solidFill>
              </a:rPr>
              <a:t>smaller set of dimensions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6DCA59-4BC2-C85E-6EA4-9762970E8B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5975" y="1885950"/>
            <a:ext cx="5834865" cy="42429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46B95DB-4A79-D8E7-B787-3018E5F9181C}"/>
              </a:ext>
            </a:extLst>
          </p:cNvPr>
          <p:cNvSpPr txBox="1"/>
          <p:nvPr/>
        </p:nvSpPr>
        <p:spPr>
          <a:xfrm>
            <a:off x="6239289" y="6308209"/>
            <a:ext cx="6097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Q.K </a:t>
            </a:r>
            <a:r>
              <a:rPr lang="en-US" dirty="0"/>
              <a:t>will be </a:t>
            </a:r>
            <a:r>
              <a:rPr lang="en-US" dirty="0">
                <a:solidFill>
                  <a:srgbClr val="C00000"/>
                </a:solidFill>
              </a:rPr>
              <a:t>high</a:t>
            </a:r>
            <a:r>
              <a:rPr lang="en-US" dirty="0"/>
              <a:t> if a word is </a:t>
            </a:r>
            <a:r>
              <a:rPr lang="en-US" dirty="0">
                <a:solidFill>
                  <a:srgbClr val="C00000"/>
                </a:solidFill>
              </a:rPr>
              <a:t>relevant </a:t>
            </a:r>
            <a:r>
              <a:rPr lang="en-US" dirty="0"/>
              <a:t>to query</a:t>
            </a:r>
            <a:r>
              <a:rPr lang="en-US" dirty="0">
                <a:solidFill>
                  <a:srgbClr val="C00000"/>
                </a:solidFill>
              </a:rPr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82273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F034C-4E05-431D-8C53-D8E173DB30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191422"/>
            <a:ext cx="10896600" cy="1325563"/>
          </a:xfrm>
        </p:spPr>
        <p:txBody>
          <a:bodyPr>
            <a:normAutofit/>
          </a:bodyPr>
          <a:lstStyle/>
          <a:p>
            <a:r>
              <a:rPr lang="en-US" sz="4000" spc="-7" dirty="0">
                <a:solidFill>
                  <a:schemeClr val="tx1"/>
                </a:solidFill>
                <a:latin typeface="+mj-lt"/>
                <a:cs typeface="+mj-cs"/>
              </a:rPr>
              <a:t>Self-Attention - Normalizing</a:t>
            </a:r>
            <a:endParaRPr lang="en-US" sz="40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C67BE8-A3B0-6AB9-B2D5-38B3FDF382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126" y="1516985"/>
            <a:ext cx="6415798" cy="5416868"/>
          </a:xfrm>
        </p:spPr>
        <p:txBody>
          <a:bodyPr>
            <a:normAutofit/>
          </a:bodyPr>
          <a:lstStyle/>
          <a:p>
            <a:pPr marL="380990" indent="-380990"/>
            <a:r>
              <a:rPr lang="en-US" dirty="0">
                <a:solidFill>
                  <a:srgbClr val="C00000"/>
                </a:solidFill>
              </a:rPr>
              <a:t>Bigger</a:t>
            </a:r>
            <a:r>
              <a:rPr lang="en-US" dirty="0"/>
              <a:t> dot product showing </a:t>
            </a:r>
            <a:r>
              <a:rPr lang="en-US" dirty="0">
                <a:solidFill>
                  <a:srgbClr val="C00000"/>
                </a:solidFill>
              </a:rPr>
              <a:t>more</a:t>
            </a:r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relevance</a:t>
            </a:r>
          </a:p>
          <a:p>
            <a:pPr marL="380990" indent="-380990"/>
            <a:r>
              <a:rPr lang="en-US" dirty="0"/>
              <a:t>the values are </a:t>
            </a:r>
            <a:r>
              <a:rPr lang="en-US" dirty="0">
                <a:solidFill>
                  <a:srgbClr val="C00000"/>
                </a:solidFill>
              </a:rPr>
              <a:t>divided</a:t>
            </a:r>
            <a:r>
              <a:rPr lang="en-US" dirty="0"/>
              <a:t> by the square root of the </a:t>
            </a:r>
            <a:r>
              <a:rPr lang="en-US" dirty="0">
                <a:solidFill>
                  <a:srgbClr val="C00000"/>
                </a:solidFill>
              </a:rPr>
              <a:t>dimension of the key </a:t>
            </a:r>
            <a:r>
              <a:rPr lang="en-US" dirty="0"/>
              <a:t>vectors. </a:t>
            </a:r>
          </a:p>
          <a:p>
            <a:pPr marL="380990" indent="-380990"/>
            <a:r>
              <a:rPr lang="en-US" dirty="0"/>
              <a:t>Then </a:t>
            </a:r>
            <a:r>
              <a:rPr lang="en-US" dirty="0">
                <a:solidFill>
                  <a:srgbClr val="C00000"/>
                </a:solidFill>
              </a:rPr>
              <a:t>normalized</a:t>
            </a:r>
            <a:r>
              <a:rPr lang="en-US" dirty="0"/>
              <a:t> using </a:t>
            </a:r>
            <a:r>
              <a:rPr lang="en-US" dirty="0" err="1"/>
              <a:t>Softmax</a:t>
            </a:r>
            <a:endParaRPr lang="en-US" dirty="0"/>
          </a:p>
          <a:p>
            <a:pPr marL="380990" indent="-380990"/>
            <a:endParaRPr lang="en-US" dirty="0"/>
          </a:p>
          <a:p>
            <a:pPr marL="0" indent="0">
              <a:buNone/>
            </a:pPr>
            <a:r>
              <a:rPr lang="en-US" sz="2000" dirty="0"/>
              <a:t>If the dimension of the key vectors is large, the dot product can result in very large values. These large values can cause the </a:t>
            </a:r>
            <a:r>
              <a:rPr lang="en-US" sz="2000" dirty="0" err="1">
                <a:solidFill>
                  <a:srgbClr val="C00000"/>
                </a:solidFill>
              </a:rPr>
              <a:t>softmax</a:t>
            </a:r>
            <a:r>
              <a:rPr lang="en-US" sz="2000" dirty="0"/>
              <a:t> function to produce very sharp distributions. A sharp distribution means that the model might become overly confident in certain positions, effectively ignoring other relevant parts of the sequence.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139D75-1DA9-6971-3C9C-AC958D6BB0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4649" y="1690688"/>
            <a:ext cx="5197337" cy="4138939"/>
          </a:xfrm>
          <a:prstGeom prst="rect">
            <a:avLst/>
          </a:prstGeom>
        </p:spPr>
      </p:pic>
      <p:pic>
        <p:nvPicPr>
          <p:cNvPr id="4" name="object 3">
            <a:extLst>
              <a:ext uri="{FF2B5EF4-FFF2-40B4-BE49-F238E27FC236}">
                <a16:creationId xmlns:a16="http://schemas.microsoft.com/office/drawing/2014/main" id="{143E6C40-528D-AB2F-521A-14FF58F67B86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317740" y="6083959"/>
            <a:ext cx="4036060" cy="632231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39E1291B-42BC-0415-9337-A2866BAF0209}"/>
              </a:ext>
            </a:extLst>
          </p:cNvPr>
          <p:cNvSpPr/>
          <p:nvPr/>
        </p:nvSpPr>
        <p:spPr>
          <a:xfrm>
            <a:off x="9490841" y="6076355"/>
            <a:ext cx="1562101" cy="59022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2946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AA2D30-BDA7-F12B-F2F2-C28B33EC9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4" y="489499"/>
            <a:ext cx="10296727" cy="512961"/>
          </a:xfrm>
        </p:spPr>
        <p:txBody>
          <a:bodyPr>
            <a:normAutofit fontScale="90000"/>
          </a:bodyPr>
          <a:lstStyle/>
          <a:p>
            <a:r>
              <a:rPr lang="en-US" sz="4400" spc="-7" dirty="0">
                <a:solidFill>
                  <a:schemeClr val="tx1"/>
                </a:solidFill>
                <a:latin typeface="+mj-lt"/>
                <a:cs typeface="+mj-cs"/>
              </a:rPr>
              <a:t>Attention - Intuitive example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50342D8-A463-305D-3C20-E3F1EE57EA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575" y="2707230"/>
            <a:ext cx="9906000" cy="33675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DB8F35B-4399-A1C5-E15C-425EB866798E}"/>
              </a:ext>
            </a:extLst>
          </p:cNvPr>
          <p:cNvSpPr txBox="1"/>
          <p:nvPr/>
        </p:nvSpPr>
        <p:spPr>
          <a:xfrm>
            <a:off x="632734" y="1402318"/>
            <a:ext cx="974634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The relevance is based on </a:t>
            </a:r>
            <a:r>
              <a:rPr lang="en-US" sz="2400" dirty="0">
                <a:solidFill>
                  <a:srgbClr val="C00000"/>
                </a:solidFill>
              </a:rPr>
              <a:t>alignment of key and query</a:t>
            </a:r>
          </a:p>
          <a:p>
            <a:r>
              <a:rPr lang="en-US" sz="2400" dirty="0"/>
              <a:t>The results is </a:t>
            </a:r>
            <a:r>
              <a:rPr lang="en-US" sz="2400" dirty="0">
                <a:solidFill>
                  <a:srgbClr val="C00000"/>
                </a:solidFill>
              </a:rPr>
              <a:t>normalized</a:t>
            </a:r>
            <a:r>
              <a:rPr lang="en-US" sz="2400" dirty="0"/>
              <a:t> </a:t>
            </a:r>
          </a:p>
          <a:p>
            <a:endParaRPr lang="en-US" sz="2400" dirty="0"/>
          </a:p>
        </p:txBody>
      </p:sp>
      <p:pic>
        <p:nvPicPr>
          <p:cNvPr id="3" name="object 3">
            <a:extLst>
              <a:ext uri="{FF2B5EF4-FFF2-40B4-BE49-F238E27FC236}">
                <a16:creationId xmlns:a16="http://schemas.microsoft.com/office/drawing/2014/main" id="{91955F2A-F611-A7E4-52C1-02B35658EA9B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598595" y="6186994"/>
            <a:ext cx="4036060" cy="632231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E740A491-FA06-43C4-6754-310361A298D3}"/>
              </a:ext>
            </a:extLst>
          </p:cNvPr>
          <p:cNvSpPr/>
          <p:nvPr/>
        </p:nvSpPr>
        <p:spPr>
          <a:xfrm>
            <a:off x="4771696" y="6179390"/>
            <a:ext cx="1562101" cy="59022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6493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44B84EBD-6090-D84F-6D3D-3EB8ADA50E5A}"/>
              </a:ext>
            </a:extLst>
          </p:cNvPr>
          <p:cNvSpPr txBox="1"/>
          <p:nvPr/>
        </p:nvSpPr>
        <p:spPr>
          <a:xfrm>
            <a:off x="914400" y="2690062"/>
            <a:ext cx="60960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Times New Roman"/>
                <a:cs typeface="Times New Roman"/>
              </a:rPr>
              <a:t>[0, 0, 0,..]</a:t>
            </a:r>
          </a:p>
          <a:p>
            <a:r>
              <a:rPr lang="en-US" sz="1600" dirty="0">
                <a:highlight>
                  <a:srgbClr val="FFFF00"/>
                </a:highlight>
                <a:latin typeface="Times New Roman"/>
                <a:cs typeface="Times New Roman"/>
              </a:rPr>
              <a:t>[1, 0, 0,..]</a:t>
            </a:r>
          </a:p>
          <a:p>
            <a:r>
              <a:rPr lang="en-US" sz="1600" dirty="0">
                <a:latin typeface="Times New Roman"/>
                <a:cs typeface="Times New Roman"/>
              </a:rPr>
              <a:t>[0, 10, 1,..]</a:t>
            </a:r>
          </a:p>
          <a:p>
            <a:r>
              <a:rPr lang="en-US" sz="1600" dirty="0">
                <a:latin typeface="Times New Roman"/>
                <a:cs typeface="Times New Roman"/>
              </a:rPr>
              <a:t>[0, 0, 0,..]</a:t>
            </a:r>
          </a:p>
          <a:p>
            <a:r>
              <a:rPr lang="en-US" sz="1600" dirty="0">
                <a:latin typeface="Times New Roman"/>
                <a:cs typeface="Times New Roman"/>
              </a:rPr>
              <a:t>[0, 0, 0,..]</a:t>
            </a:r>
          </a:p>
          <a:p>
            <a:r>
              <a:rPr lang="en-US" sz="1600" dirty="0">
                <a:latin typeface="Times New Roman"/>
                <a:cs typeface="Times New Roman"/>
              </a:rPr>
              <a:t>[0, 0, 0,..]</a:t>
            </a:r>
          </a:p>
          <a:p>
            <a:r>
              <a:rPr lang="en-US" sz="1600" dirty="0">
                <a:highlight>
                  <a:srgbClr val="FFFF00"/>
                </a:highlight>
                <a:latin typeface="Times New Roman"/>
                <a:cs typeface="Times New Roman"/>
              </a:rPr>
              <a:t>[1, 9, 1,..]</a:t>
            </a:r>
          </a:p>
          <a:p>
            <a:r>
              <a:rPr lang="en-US" sz="1600" dirty="0">
                <a:latin typeface="Times New Roman"/>
                <a:cs typeface="Times New Roman"/>
              </a:rPr>
              <a:t>[0, 0, 0,..]</a:t>
            </a:r>
          </a:p>
          <a:p>
            <a:endParaRPr lang="en-US" sz="16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A64E0FB-1E18-ECE1-4AE2-189D63EE0488}"/>
              </a:ext>
            </a:extLst>
          </p:cNvPr>
          <p:cNvSpPr txBox="1"/>
          <p:nvPr/>
        </p:nvSpPr>
        <p:spPr>
          <a:xfrm>
            <a:off x="609599" y="5149172"/>
            <a:ext cx="9774621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Times New Roman"/>
                <a:cs typeface="Times New Roman"/>
              </a:rPr>
              <a:t>[1, 9, 1] *                                         =  [1, 0, 0] </a:t>
            </a:r>
            <a:r>
              <a:rPr lang="en-US" sz="2400" dirty="0">
                <a:latin typeface="Times New Roman"/>
                <a:cs typeface="Times New Roman"/>
                <a:sym typeface="Wingdings" panose="05000000000000000000" pitchFamily="2" charset="2"/>
              </a:rPr>
              <a:t> </a:t>
            </a:r>
            <a:r>
              <a:rPr lang="en-US" sz="2400" dirty="0">
                <a:latin typeface="Times New Roman"/>
                <a:cs typeface="Times New Roman"/>
              </a:rPr>
              <a:t>[1, 0, 0] * 0.7 = </a:t>
            </a:r>
            <a:r>
              <a:rPr lang="en-US" sz="2400" dirty="0">
                <a:solidFill>
                  <a:srgbClr val="C00000"/>
                </a:solidFill>
                <a:latin typeface="Times New Roman"/>
                <a:cs typeface="Times New Roman"/>
              </a:rPr>
              <a:t>[0.7, 0, 0]</a:t>
            </a:r>
          </a:p>
          <a:p>
            <a:endParaRPr lang="en-US" sz="2400" dirty="0">
              <a:latin typeface="Times New Roman"/>
              <a:cs typeface="Times New Roman"/>
            </a:endParaRPr>
          </a:p>
          <a:p>
            <a:endParaRPr lang="en-US" sz="2400" dirty="0">
              <a:latin typeface="Times New Roman"/>
              <a:cs typeface="Times New Roman"/>
            </a:endParaRPr>
          </a:p>
          <a:p>
            <a:r>
              <a:rPr lang="en-US" sz="2400" dirty="0">
                <a:latin typeface="Times New Roman"/>
                <a:cs typeface="Times New Roman"/>
              </a:rPr>
              <a:t>[1, 0, 0] *                                         = [1, 0, 0] </a:t>
            </a:r>
            <a:r>
              <a:rPr lang="en-US" sz="2400" dirty="0">
                <a:latin typeface="Times New Roman"/>
                <a:cs typeface="Times New Roman"/>
                <a:sym typeface="Wingdings" panose="05000000000000000000" pitchFamily="2" charset="2"/>
              </a:rPr>
              <a:t> </a:t>
            </a:r>
            <a:r>
              <a:rPr lang="en-US" sz="2400" dirty="0">
                <a:latin typeface="Times New Roman"/>
                <a:cs typeface="Times New Roman"/>
              </a:rPr>
              <a:t>[1, 0, 0] * 0.3 = </a:t>
            </a:r>
            <a:r>
              <a:rPr lang="en-US" sz="2400" dirty="0">
                <a:solidFill>
                  <a:srgbClr val="C00000"/>
                </a:solidFill>
                <a:latin typeface="Times New Roman"/>
                <a:cs typeface="Times New Roman"/>
              </a:rPr>
              <a:t>[0.3, 0, 0]</a:t>
            </a:r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4B79D317-3D11-0129-5E4C-7052B0748BFF}"/>
              </a:ext>
            </a:extLst>
          </p:cNvPr>
          <p:cNvGraphicFramePr>
            <a:graphicFrameLocks noGrp="1"/>
          </p:cNvGraphicFramePr>
          <p:nvPr/>
        </p:nvGraphicFramePr>
        <p:xfrm>
          <a:off x="2235200" y="5027093"/>
          <a:ext cx="2438400" cy="73659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2800">
                  <a:extLst>
                    <a:ext uri="{9D8B030D-6E8A-4147-A177-3AD203B41FA5}">
                      <a16:colId xmlns:a16="http://schemas.microsoft.com/office/drawing/2014/main" val="1060729466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168255085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902938087"/>
                    </a:ext>
                  </a:extLst>
                </a:gridCol>
              </a:tblGrid>
              <a:tr h="245533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1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467" marR="8467" marT="846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0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467" marR="8467" marT="846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0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467" marR="8467" marT="8467" marB="0" anchor="b"/>
                </a:tc>
                <a:extLst>
                  <a:ext uri="{0D108BD9-81ED-4DB2-BD59-A6C34878D82A}">
                    <a16:rowId xmlns:a16="http://schemas.microsoft.com/office/drawing/2014/main" val="2300318538"/>
                  </a:ext>
                </a:extLst>
              </a:tr>
              <a:tr h="245533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0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467" marR="8467" marT="846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0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467" marR="8467" marT="846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0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467" marR="8467" marT="8467" marB="0" anchor="b"/>
                </a:tc>
                <a:extLst>
                  <a:ext uri="{0D108BD9-81ED-4DB2-BD59-A6C34878D82A}">
                    <a16:rowId xmlns:a16="http://schemas.microsoft.com/office/drawing/2014/main" val="938136225"/>
                  </a:ext>
                </a:extLst>
              </a:tr>
              <a:tr h="245533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0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467" marR="8467" marT="846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0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467" marR="8467" marT="846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0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467" marR="8467" marT="8467" marB="0" anchor="b"/>
                </a:tc>
                <a:extLst>
                  <a:ext uri="{0D108BD9-81ED-4DB2-BD59-A6C34878D82A}">
                    <a16:rowId xmlns:a16="http://schemas.microsoft.com/office/drawing/2014/main" val="3392710303"/>
                  </a:ext>
                </a:extLst>
              </a:tr>
            </a:tbl>
          </a:graphicData>
        </a:graphic>
      </p:graphicFrame>
      <p:sp>
        <p:nvSpPr>
          <p:cNvPr id="17" name="Double Bracket 16">
            <a:extLst>
              <a:ext uri="{FF2B5EF4-FFF2-40B4-BE49-F238E27FC236}">
                <a16:creationId xmlns:a16="http://schemas.microsoft.com/office/drawing/2014/main" id="{5705513C-6808-59E6-6247-155064F992BA}"/>
              </a:ext>
            </a:extLst>
          </p:cNvPr>
          <p:cNvSpPr/>
          <p:nvPr/>
        </p:nvSpPr>
        <p:spPr>
          <a:xfrm>
            <a:off x="2032000" y="4958623"/>
            <a:ext cx="2844800" cy="901832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0" name="Double Bracket 19">
            <a:extLst>
              <a:ext uri="{FF2B5EF4-FFF2-40B4-BE49-F238E27FC236}">
                <a16:creationId xmlns:a16="http://schemas.microsoft.com/office/drawing/2014/main" id="{E55384B1-AD75-3874-5643-344152F6A0A8}"/>
              </a:ext>
            </a:extLst>
          </p:cNvPr>
          <p:cNvSpPr/>
          <p:nvPr/>
        </p:nvSpPr>
        <p:spPr>
          <a:xfrm>
            <a:off x="2032000" y="5963529"/>
            <a:ext cx="2844800" cy="901832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7A8DEE64-1078-4FAC-9917-54C2937877BE}"/>
              </a:ext>
            </a:extLst>
          </p:cNvPr>
          <p:cNvGraphicFramePr>
            <a:graphicFrameLocks noGrp="1"/>
          </p:cNvGraphicFramePr>
          <p:nvPr/>
        </p:nvGraphicFramePr>
        <p:xfrm>
          <a:off x="2273905" y="6053247"/>
          <a:ext cx="2438400" cy="73659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2800">
                  <a:extLst>
                    <a:ext uri="{9D8B030D-6E8A-4147-A177-3AD203B41FA5}">
                      <a16:colId xmlns:a16="http://schemas.microsoft.com/office/drawing/2014/main" val="1060729466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168255085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902938087"/>
                    </a:ext>
                  </a:extLst>
                </a:gridCol>
              </a:tblGrid>
              <a:tr h="245533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1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467" marR="8467" marT="846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0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467" marR="8467" marT="846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0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467" marR="8467" marT="8467" marB="0" anchor="b"/>
                </a:tc>
                <a:extLst>
                  <a:ext uri="{0D108BD9-81ED-4DB2-BD59-A6C34878D82A}">
                    <a16:rowId xmlns:a16="http://schemas.microsoft.com/office/drawing/2014/main" val="2300318538"/>
                  </a:ext>
                </a:extLst>
              </a:tr>
              <a:tr h="245533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0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467" marR="8467" marT="846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0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467" marR="8467" marT="846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0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467" marR="8467" marT="8467" marB="0" anchor="b"/>
                </a:tc>
                <a:extLst>
                  <a:ext uri="{0D108BD9-81ED-4DB2-BD59-A6C34878D82A}">
                    <a16:rowId xmlns:a16="http://schemas.microsoft.com/office/drawing/2014/main" val="938136225"/>
                  </a:ext>
                </a:extLst>
              </a:tr>
              <a:tr h="245533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0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467" marR="8467" marT="846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0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467" marR="8467" marT="846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0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467" marR="8467" marT="8467" marB="0" anchor="b"/>
                </a:tc>
                <a:extLst>
                  <a:ext uri="{0D108BD9-81ED-4DB2-BD59-A6C34878D82A}">
                    <a16:rowId xmlns:a16="http://schemas.microsoft.com/office/drawing/2014/main" val="3392710303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3EDC7EC8-8304-E98A-8DFA-FF52EFD919FA}"/>
              </a:ext>
            </a:extLst>
          </p:cNvPr>
          <p:cNvSpPr txBox="1"/>
          <p:nvPr/>
        </p:nvSpPr>
        <p:spPr>
          <a:xfrm>
            <a:off x="3048000" y="477004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/>
                <a:cs typeface="Times New Roman"/>
              </a:rPr>
              <a:t>Wv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9168EF-82AE-6D0A-DC83-BFA45728D5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3089" y="2306194"/>
            <a:ext cx="7245712" cy="237443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5CF4F1C-C72B-FE11-CDF4-65A89DF6CFB2}"/>
              </a:ext>
            </a:extLst>
          </p:cNvPr>
          <p:cNvSpPr txBox="1"/>
          <p:nvPr/>
        </p:nvSpPr>
        <p:spPr>
          <a:xfrm>
            <a:off x="609600" y="1336698"/>
            <a:ext cx="11473541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We need also to add values that </a:t>
            </a:r>
            <a:r>
              <a:rPr lang="en-US" sz="2400" dirty="0">
                <a:solidFill>
                  <a:srgbClr val="C00000"/>
                </a:solidFill>
              </a:rPr>
              <a:t>transform</a:t>
            </a:r>
            <a:r>
              <a:rPr lang="en-US" sz="2400" dirty="0"/>
              <a:t> the vector of embeddings based on related dimensions (e.g., gender),therefore, the </a:t>
            </a:r>
            <a:r>
              <a:rPr lang="en-US" sz="2400" dirty="0">
                <a:solidFill>
                  <a:srgbClr val="C00000"/>
                </a:solidFill>
              </a:rPr>
              <a:t>value vector </a:t>
            </a:r>
            <a:r>
              <a:rPr lang="en-US" sz="2400" dirty="0"/>
              <a:t>is another parameter of the model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8A60EA8-1E58-B705-A8CF-C8036A5F3382}"/>
              </a:ext>
            </a:extLst>
          </p:cNvPr>
          <p:cNvSpPr txBox="1"/>
          <p:nvPr/>
        </p:nvSpPr>
        <p:spPr>
          <a:xfrm>
            <a:off x="8406715" y="2901135"/>
            <a:ext cx="3567240" cy="10770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133" dirty="0"/>
              <a:t>Based on </a:t>
            </a:r>
            <a:r>
              <a:rPr lang="en-US" sz="2133" dirty="0">
                <a:solidFill>
                  <a:srgbClr val="C00000"/>
                </a:solidFill>
              </a:rPr>
              <a:t>relevance</a:t>
            </a:r>
            <a:r>
              <a:rPr lang="en-US" sz="2133" dirty="0"/>
              <a:t> and </a:t>
            </a:r>
            <a:r>
              <a:rPr lang="en-US" sz="2133" dirty="0">
                <a:solidFill>
                  <a:srgbClr val="C00000"/>
                </a:solidFill>
              </a:rPr>
              <a:t>value</a:t>
            </a:r>
            <a:r>
              <a:rPr lang="en-US" sz="2133" dirty="0"/>
              <a:t> each word </a:t>
            </a:r>
            <a:r>
              <a:rPr lang="en-US" sz="2133" dirty="0">
                <a:solidFill>
                  <a:srgbClr val="C00000"/>
                </a:solidFill>
              </a:rPr>
              <a:t>attend</a:t>
            </a:r>
            <a:r>
              <a:rPr lang="en-US" sz="2133" dirty="0"/>
              <a:t> on </a:t>
            </a:r>
            <a:r>
              <a:rPr lang="en-US" sz="2133" dirty="0">
                <a:solidFill>
                  <a:srgbClr val="C00000"/>
                </a:solidFill>
              </a:rPr>
              <a:t>embedding</a:t>
            </a:r>
            <a:r>
              <a:rPr lang="en-US" sz="2133" dirty="0"/>
              <a:t> of the target word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76CC8DB-19A8-682C-5C34-A5DBBCB3C7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609" y="98077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spc="-7" dirty="0">
                <a:solidFill>
                  <a:schemeClr val="tx1"/>
                </a:solidFill>
                <a:latin typeface="+mj-lt"/>
                <a:cs typeface="+mj-cs"/>
              </a:rPr>
              <a:t>Attention - Intuitive example</a:t>
            </a:r>
            <a:endParaRPr lang="en-US" sz="4000" dirty="0"/>
          </a:p>
        </p:txBody>
      </p:sp>
      <p:pic>
        <p:nvPicPr>
          <p:cNvPr id="2" name="object 3">
            <a:extLst>
              <a:ext uri="{FF2B5EF4-FFF2-40B4-BE49-F238E27FC236}">
                <a16:creationId xmlns:a16="http://schemas.microsoft.com/office/drawing/2014/main" id="{A18EDD47-3CB9-B291-FBC2-78C56895081F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439699" y="4158245"/>
            <a:ext cx="3567241" cy="644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5126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95877" y="311552"/>
            <a:ext cx="9258707" cy="612987"/>
          </a:xfrm>
        </p:spPr>
        <p:txBody>
          <a:bodyPr vert="horz" wrap="square" lIns="0" tIns="0" rIns="0" bIns="0" rtlCol="0" anchor="ctr">
            <a:normAutofit/>
          </a:bodyPr>
          <a:lstStyle/>
          <a:p>
            <a:pPr marL="8929">
              <a:spcBef>
                <a:spcPts val="71"/>
              </a:spcBef>
              <a:tabLst>
                <a:tab pos="1482615" algn="l"/>
                <a:tab pos="2008070" algn="l"/>
              </a:tabLst>
            </a:pPr>
            <a:r>
              <a:rPr lang="en-US" sz="4000" spc="-7" dirty="0">
                <a:solidFill>
                  <a:schemeClr val="tx1"/>
                </a:solidFill>
                <a:latin typeface="+mj-lt"/>
                <a:cs typeface="+mj-cs"/>
              </a:rPr>
              <a:t>Attention - Intuitive example</a:t>
            </a:r>
            <a:endParaRPr lang="en-US" sz="4000" b="0" i="0" dirty="0">
              <a:latin typeface="Arial MT"/>
              <a:ea typeface="+mj-ea"/>
              <a:cs typeface="Arial MT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B36043D-27D4-26D6-809A-81C10BA131F3}"/>
              </a:ext>
            </a:extLst>
          </p:cNvPr>
          <p:cNvCxnSpPr/>
          <p:nvPr/>
        </p:nvCxnSpPr>
        <p:spPr>
          <a:xfrm flipV="1">
            <a:off x="8916856" y="2611052"/>
            <a:ext cx="0" cy="10004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8FE4F6F-8992-A301-0C51-59C39657B714}"/>
              </a:ext>
            </a:extLst>
          </p:cNvPr>
          <p:cNvCxnSpPr>
            <a:cxnSpLocks/>
          </p:cNvCxnSpPr>
          <p:nvPr/>
        </p:nvCxnSpPr>
        <p:spPr>
          <a:xfrm>
            <a:off x="8916856" y="4742020"/>
            <a:ext cx="297034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2E759A4-E75C-FA43-7721-15D1817B23B3}"/>
              </a:ext>
            </a:extLst>
          </p:cNvPr>
          <p:cNvCxnSpPr>
            <a:cxnSpLocks/>
            <a:endCxn id="44" idx="1"/>
          </p:cNvCxnSpPr>
          <p:nvPr/>
        </p:nvCxnSpPr>
        <p:spPr>
          <a:xfrm flipV="1">
            <a:off x="8940570" y="2936501"/>
            <a:ext cx="1828029" cy="1707842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FAE6C08F-C09F-D98C-FB75-EF855D3F1DFD}"/>
              </a:ext>
            </a:extLst>
          </p:cNvPr>
          <p:cNvSpPr txBox="1"/>
          <p:nvPr/>
        </p:nvSpPr>
        <p:spPr>
          <a:xfrm>
            <a:off x="10918627" y="4730099"/>
            <a:ext cx="1333373" cy="318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67" dirty="0">
                <a:latin typeface="Times New Roman"/>
                <a:cs typeface="Times New Roman"/>
              </a:rPr>
              <a:t>Political Rank</a:t>
            </a:r>
            <a:endParaRPr lang="en-US" sz="1467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C9F5EEE-F952-345C-323D-80FF0846296E}"/>
              </a:ext>
            </a:extLst>
          </p:cNvPr>
          <p:cNvCxnSpPr>
            <a:cxnSpLocks/>
          </p:cNvCxnSpPr>
          <p:nvPr/>
        </p:nvCxnSpPr>
        <p:spPr>
          <a:xfrm>
            <a:off x="8916856" y="3586047"/>
            <a:ext cx="0" cy="1201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41772B1-3836-4505-53E4-4B3605FBE2C3}"/>
              </a:ext>
            </a:extLst>
          </p:cNvPr>
          <p:cNvCxnSpPr>
            <a:cxnSpLocks/>
            <a:endCxn id="41" idx="1"/>
          </p:cNvCxnSpPr>
          <p:nvPr/>
        </p:nvCxnSpPr>
        <p:spPr>
          <a:xfrm flipV="1">
            <a:off x="8889989" y="4135331"/>
            <a:ext cx="1902801" cy="53771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7D9DC551-BA6A-4C81-B823-0F45F13C1512}"/>
              </a:ext>
            </a:extLst>
          </p:cNvPr>
          <p:cNvCxnSpPr>
            <a:cxnSpLocks/>
            <a:stCxn id="7" idx="2"/>
            <a:endCxn id="44" idx="1"/>
          </p:cNvCxnSpPr>
          <p:nvPr/>
        </p:nvCxnSpPr>
        <p:spPr>
          <a:xfrm flipV="1">
            <a:off x="10743150" y="2936501"/>
            <a:ext cx="25449" cy="183518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4847DF93-B1A0-2AC6-6DBE-BEB8AFF639B6}"/>
              </a:ext>
            </a:extLst>
          </p:cNvPr>
          <p:cNvSpPr txBox="1"/>
          <p:nvPr/>
        </p:nvSpPr>
        <p:spPr>
          <a:xfrm>
            <a:off x="10792790" y="3966054"/>
            <a:ext cx="128252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  <a:latin typeface="Times New Roman"/>
                <a:cs typeface="Times New Roman"/>
              </a:rPr>
              <a:t>King</a:t>
            </a:r>
            <a:endParaRPr lang="en-US" sz="1600" dirty="0">
              <a:solidFill>
                <a:srgbClr val="00B050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2D3B78F-4234-1C8E-7675-547A773E7E9B}"/>
              </a:ext>
            </a:extLst>
          </p:cNvPr>
          <p:cNvSpPr txBox="1"/>
          <p:nvPr/>
        </p:nvSpPr>
        <p:spPr>
          <a:xfrm>
            <a:off x="10768599" y="2767224"/>
            <a:ext cx="128252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  <a:latin typeface="Times New Roman"/>
                <a:cs typeface="Times New Roman"/>
              </a:rPr>
              <a:t>Queen</a:t>
            </a:r>
            <a:endParaRPr lang="en-US" sz="1600" dirty="0">
              <a:solidFill>
                <a:srgbClr val="00B05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8A80F8-2E85-D124-1D07-04838EA2B33B}"/>
              </a:ext>
            </a:extLst>
          </p:cNvPr>
          <p:cNvSpPr txBox="1"/>
          <p:nvPr/>
        </p:nvSpPr>
        <p:spPr>
          <a:xfrm>
            <a:off x="9952478" y="4433135"/>
            <a:ext cx="158134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  <a:latin typeface="Times New Roman"/>
                <a:cs typeface="Times New Roman"/>
              </a:rPr>
              <a:t>Monarch</a:t>
            </a:r>
            <a:endParaRPr lang="en-US" sz="1600" dirty="0">
              <a:solidFill>
                <a:srgbClr val="00B05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95A30CC-22A0-79C5-2920-064E1CB3AA3E}"/>
              </a:ext>
            </a:extLst>
          </p:cNvPr>
          <p:cNvSpPr txBox="1"/>
          <p:nvPr/>
        </p:nvSpPr>
        <p:spPr>
          <a:xfrm>
            <a:off x="586382" y="1217460"/>
            <a:ext cx="11168741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Embedding of target word will be </a:t>
            </a:r>
            <a:r>
              <a:rPr lang="en-US" sz="2400" dirty="0">
                <a:solidFill>
                  <a:srgbClr val="C00000"/>
                </a:solidFill>
              </a:rPr>
              <a:t>transformed</a:t>
            </a:r>
            <a:r>
              <a:rPr lang="en-US" sz="2400" dirty="0"/>
              <a:t> using total weighted values of other embeddings which reflect the </a:t>
            </a:r>
            <a:r>
              <a:rPr lang="en-US" sz="2400" b="1" dirty="0"/>
              <a:t>context</a:t>
            </a:r>
          </a:p>
          <a:p>
            <a:endParaRPr lang="en-US" sz="2400" dirty="0"/>
          </a:p>
          <a:p>
            <a:endParaRPr lang="en-US" sz="2400" dirty="0"/>
          </a:p>
        </p:txBody>
      </p:sp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CF4E8717-21D8-C770-4AB6-551A8BA82547}"/>
              </a:ext>
            </a:extLst>
          </p:cNvPr>
          <p:cNvGraphicFramePr>
            <a:graphicFrameLocks noGrp="1"/>
          </p:cNvGraphicFramePr>
          <p:nvPr/>
        </p:nvGraphicFramePr>
        <p:xfrm>
          <a:off x="436877" y="2372734"/>
          <a:ext cx="5811523" cy="2868595"/>
        </p:xfrm>
        <a:graphic>
          <a:graphicData uri="http://schemas.openxmlformats.org/drawingml/2006/table">
            <a:tbl>
              <a:tblPr firstRow="1" bandRow="1"/>
              <a:tblGrid>
                <a:gridCol w="1138016">
                  <a:extLst>
                    <a:ext uri="{9D8B030D-6E8A-4147-A177-3AD203B41FA5}">
                      <a16:colId xmlns:a16="http://schemas.microsoft.com/office/drawing/2014/main" val="2697210884"/>
                    </a:ext>
                  </a:extLst>
                </a:gridCol>
                <a:gridCol w="951521">
                  <a:extLst>
                    <a:ext uri="{9D8B030D-6E8A-4147-A177-3AD203B41FA5}">
                      <a16:colId xmlns:a16="http://schemas.microsoft.com/office/drawing/2014/main" val="1578709857"/>
                    </a:ext>
                  </a:extLst>
                </a:gridCol>
                <a:gridCol w="1542748">
                  <a:extLst>
                    <a:ext uri="{9D8B030D-6E8A-4147-A177-3AD203B41FA5}">
                      <a16:colId xmlns:a16="http://schemas.microsoft.com/office/drawing/2014/main" val="897160441"/>
                    </a:ext>
                  </a:extLst>
                </a:gridCol>
                <a:gridCol w="1786575">
                  <a:extLst>
                    <a:ext uri="{9D8B030D-6E8A-4147-A177-3AD203B41FA5}">
                      <a16:colId xmlns:a16="http://schemas.microsoft.com/office/drawing/2014/main" val="2582894869"/>
                    </a:ext>
                  </a:extLst>
                </a:gridCol>
                <a:gridCol w="392663">
                  <a:extLst>
                    <a:ext uri="{9D8B030D-6E8A-4147-A177-3AD203B41FA5}">
                      <a16:colId xmlns:a16="http://schemas.microsoft.com/office/drawing/2014/main" val="3688190697"/>
                    </a:ext>
                  </a:extLst>
                </a:gridCol>
              </a:tblGrid>
              <a:tr h="499307"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27" marR="11627" marT="11627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D9D9D9"/>
                          </a:highlight>
                          <a:latin typeface="Aptos Narrow" panose="020B0004020202020204" pitchFamily="34" charset="0"/>
                        </a:rPr>
                        <a:t>Gender</a:t>
                      </a:r>
                      <a:endParaRPr lang="en-US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27" marR="11627" marT="116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D9D9D9"/>
                          </a:highlight>
                          <a:latin typeface="Aptos Narrow" panose="020B0004020202020204" pitchFamily="34" charset="0"/>
                        </a:rPr>
                        <a:t>Political Rank</a:t>
                      </a:r>
                      <a:endParaRPr lang="en-US" sz="3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27" marR="11627" marT="116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D9D9D9"/>
                          </a:highlight>
                          <a:latin typeface="Aptos Narrow" panose="020B0004020202020204" pitchFamily="34" charset="0"/>
                        </a:rPr>
                        <a:t>Political System</a:t>
                      </a:r>
                      <a:endParaRPr lang="en-US" sz="3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27" marR="11627" marT="116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D9D9D9"/>
                          </a:highlight>
                          <a:latin typeface="Aptos Narrow" panose="020B0004020202020204" pitchFamily="34" charset="0"/>
                        </a:rPr>
                        <a:t>…</a:t>
                      </a:r>
                      <a:endParaRPr lang="en-US" sz="3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27" marR="11627" marT="116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4745195"/>
                  </a:ext>
                </a:extLst>
              </a:tr>
              <a:tr h="372060"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King</a:t>
                      </a:r>
                      <a:endParaRPr lang="en-US" sz="3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27" marR="11627" marT="116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 </a:t>
                      </a:r>
                      <a:endParaRPr lang="en-US" sz="3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27" marR="11627" marT="116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Top</a:t>
                      </a:r>
                      <a:endParaRPr lang="en-US" sz="3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27" marR="11627" marT="116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Monarchy</a:t>
                      </a:r>
                      <a:endParaRPr lang="en-US" sz="3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27" marR="11627" marT="116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  <a:endParaRPr lang="en-US" sz="3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27" marR="11627" marT="116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6345327"/>
                  </a:ext>
                </a:extLst>
              </a:tr>
              <a:tr h="499307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Queen</a:t>
                      </a:r>
                    </a:p>
                  </a:txBody>
                  <a:tcPr marL="8467" marR="8467" marT="84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F</a:t>
                      </a:r>
                    </a:p>
                  </a:txBody>
                  <a:tcPr marL="8467" marR="8467" marT="84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Top</a:t>
                      </a:r>
                    </a:p>
                  </a:txBody>
                  <a:tcPr marL="8467" marR="8467" marT="84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Monarchy</a:t>
                      </a:r>
                    </a:p>
                  </a:txBody>
                  <a:tcPr marL="8467" marR="8467" marT="84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3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27" marR="11627" marT="116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0844221"/>
                  </a:ext>
                </a:extLst>
              </a:tr>
              <a:tr h="499307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Monarch</a:t>
                      </a:r>
                    </a:p>
                  </a:txBody>
                  <a:tcPr marL="8467" marR="8467" marT="84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-</a:t>
                      </a:r>
                    </a:p>
                  </a:txBody>
                  <a:tcPr marL="8467" marR="8467" marT="84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Top</a:t>
                      </a:r>
                    </a:p>
                  </a:txBody>
                  <a:tcPr marL="8467" marR="8467" marT="84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Monarchy</a:t>
                      </a:r>
                    </a:p>
                  </a:txBody>
                  <a:tcPr marL="8467" marR="8467" marT="84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3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27" marR="11627" marT="116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1540267"/>
                  </a:ext>
                </a:extLst>
              </a:tr>
              <a:tr h="499307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Princess</a:t>
                      </a:r>
                    </a:p>
                  </a:txBody>
                  <a:tcPr marL="8467" marR="8467" marT="84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F</a:t>
                      </a:r>
                    </a:p>
                  </a:txBody>
                  <a:tcPr marL="8467" marR="8467" marT="84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High</a:t>
                      </a:r>
                    </a:p>
                  </a:txBody>
                  <a:tcPr marL="8467" marR="8467" marT="84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Monarchy</a:t>
                      </a:r>
                    </a:p>
                  </a:txBody>
                  <a:tcPr marL="8467" marR="8467" marT="84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3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27" marR="11627" marT="116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48276987"/>
                  </a:ext>
                </a:extLst>
              </a:tr>
              <a:tr h="499307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Female</a:t>
                      </a:r>
                    </a:p>
                  </a:txBody>
                  <a:tcPr marL="8467" marR="8467" marT="84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F</a:t>
                      </a:r>
                    </a:p>
                  </a:txBody>
                  <a:tcPr marL="8467" marR="8467" marT="84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-</a:t>
                      </a:r>
                    </a:p>
                  </a:txBody>
                  <a:tcPr marL="8467" marR="8467" marT="84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-</a:t>
                      </a:r>
                    </a:p>
                  </a:txBody>
                  <a:tcPr marL="8467" marR="8467" marT="84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3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27" marR="11627" marT="116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1476157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D67C363E-6A09-8D21-C0EC-68B646F1CC49}"/>
              </a:ext>
            </a:extLst>
          </p:cNvPr>
          <p:cNvSpPr txBox="1"/>
          <p:nvPr/>
        </p:nvSpPr>
        <p:spPr>
          <a:xfrm>
            <a:off x="6238723" y="2784728"/>
            <a:ext cx="3042804" cy="379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67" dirty="0">
                <a:latin typeface="Times New Roman"/>
                <a:cs typeface="Times New Roman"/>
              </a:rPr>
              <a:t> E(</a:t>
            </a:r>
            <a:r>
              <a:rPr lang="en-US" sz="1867" dirty="0">
                <a:solidFill>
                  <a:srgbClr val="000000"/>
                </a:solidFill>
                <a:latin typeface="Aptos Narrow" panose="020B0004020202020204" pitchFamily="34" charset="0"/>
              </a:rPr>
              <a:t>King)= </a:t>
            </a:r>
            <a:r>
              <a:rPr lang="en-US" sz="1867" dirty="0">
                <a:latin typeface="Times New Roman"/>
                <a:cs typeface="Times New Roman"/>
              </a:rPr>
              <a:t>[2, 10, 1]</a:t>
            </a:r>
            <a:endParaRPr lang="en-US" sz="1867" dirty="0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A37D1B0-2074-42CF-3AE9-F0002B9679AD}"/>
              </a:ext>
            </a:extLst>
          </p:cNvPr>
          <p:cNvCxnSpPr/>
          <p:nvPr/>
        </p:nvCxnSpPr>
        <p:spPr>
          <a:xfrm flipV="1">
            <a:off x="8916856" y="2611052"/>
            <a:ext cx="0" cy="10004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AAE8680E-2EB5-9C1F-D946-A4204A19233B}"/>
              </a:ext>
            </a:extLst>
          </p:cNvPr>
          <p:cNvSpPr txBox="1"/>
          <p:nvPr/>
        </p:nvSpPr>
        <p:spPr>
          <a:xfrm>
            <a:off x="8180497" y="2532312"/>
            <a:ext cx="1117600" cy="318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67" dirty="0">
                <a:latin typeface="Times New Roman"/>
                <a:cs typeface="Times New Roman"/>
              </a:rPr>
              <a:t>Gender</a:t>
            </a:r>
            <a:endParaRPr lang="en-US" sz="1467" dirty="0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230C394-7F24-5A5B-0E87-E978D2317616}"/>
              </a:ext>
            </a:extLst>
          </p:cNvPr>
          <p:cNvCxnSpPr>
            <a:cxnSpLocks/>
          </p:cNvCxnSpPr>
          <p:nvPr/>
        </p:nvCxnSpPr>
        <p:spPr>
          <a:xfrm>
            <a:off x="8916856" y="3586047"/>
            <a:ext cx="0" cy="1201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15B15D2C-FB3E-890B-C093-210412B415DA}"/>
              </a:ext>
            </a:extLst>
          </p:cNvPr>
          <p:cNvSpPr txBox="1"/>
          <p:nvPr/>
        </p:nvSpPr>
        <p:spPr>
          <a:xfrm>
            <a:off x="6271485" y="3811218"/>
            <a:ext cx="3042804" cy="379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67" dirty="0">
                <a:latin typeface="Times New Roman"/>
                <a:cs typeface="Times New Roman"/>
              </a:rPr>
              <a:t> E(</a:t>
            </a:r>
            <a:r>
              <a:rPr lang="en-US" sz="1867" dirty="0">
                <a:solidFill>
                  <a:srgbClr val="000000"/>
                </a:solidFill>
                <a:latin typeface="Aptos Narrow" panose="020B0004020202020204" pitchFamily="34" charset="0"/>
              </a:rPr>
              <a:t>Monarch)= </a:t>
            </a:r>
            <a:r>
              <a:rPr lang="en-US" sz="1867" dirty="0">
                <a:latin typeface="Times New Roman"/>
                <a:cs typeface="Times New Roman"/>
              </a:rPr>
              <a:t>[0, 10, 1]</a:t>
            </a:r>
            <a:endParaRPr lang="en-US" sz="1867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7D5C3C2-C844-49C7-DFAE-C3B8981A271D}"/>
              </a:ext>
            </a:extLst>
          </p:cNvPr>
          <p:cNvSpPr txBox="1"/>
          <p:nvPr/>
        </p:nvSpPr>
        <p:spPr>
          <a:xfrm>
            <a:off x="6271485" y="3270105"/>
            <a:ext cx="3042804" cy="379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67" dirty="0">
                <a:latin typeface="Times New Roman"/>
                <a:cs typeface="Times New Roman"/>
              </a:rPr>
              <a:t> E(</a:t>
            </a:r>
            <a:r>
              <a:rPr lang="en-US" sz="1867" dirty="0">
                <a:solidFill>
                  <a:srgbClr val="000000"/>
                </a:solidFill>
                <a:latin typeface="Aptos Narrow" panose="020B0004020202020204" pitchFamily="34" charset="0"/>
              </a:rPr>
              <a:t>Queen)= </a:t>
            </a:r>
            <a:r>
              <a:rPr lang="en-US" sz="1867" dirty="0">
                <a:latin typeface="Times New Roman"/>
                <a:cs typeface="Times New Roman"/>
              </a:rPr>
              <a:t>[1, 10, 1]</a:t>
            </a:r>
            <a:endParaRPr lang="en-US" sz="1867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F1D5985-EC11-0ABB-C2DB-96081589D615}"/>
              </a:ext>
            </a:extLst>
          </p:cNvPr>
          <p:cNvSpPr txBox="1"/>
          <p:nvPr/>
        </p:nvSpPr>
        <p:spPr>
          <a:xfrm>
            <a:off x="6271485" y="4830957"/>
            <a:ext cx="3042804" cy="379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67" dirty="0">
                <a:latin typeface="Times New Roman"/>
                <a:cs typeface="Times New Roman"/>
              </a:rPr>
              <a:t> E(</a:t>
            </a:r>
            <a:r>
              <a:rPr lang="en-US" sz="1867" dirty="0">
                <a:solidFill>
                  <a:srgbClr val="000000"/>
                </a:solidFill>
                <a:latin typeface="Aptos Narrow" panose="020B0004020202020204" pitchFamily="34" charset="0"/>
              </a:rPr>
              <a:t>Female)= </a:t>
            </a:r>
            <a:r>
              <a:rPr lang="en-US" sz="1867" dirty="0">
                <a:latin typeface="Times New Roman"/>
                <a:cs typeface="Times New Roman"/>
              </a:rPr>
              <a:t>[1, 0, 0]</a:t>
            </a:r>
            <a:endParaRPr lang="en-US" sz="1867" dirty="0"/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9E2E2BD9-4A1C-2F6D-34C2-BD4015FE06B6}"/>
              </a:ext>
            </a:extLst>
          </p:cNvPr>
          <p:cNvCxnSpPr>
            <a:cxnSpLocks/>
          </p:cNvCxnSpPr>
          <p:nvPr/>
        </p:nvCxnSpPr>
        <p:spPr>
          <a:xfrm>
            <a:off x="8943724" y="4684961"/>
            <a:ext cx="1824875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11517C34-905C-2CE3-11CE-0542B68DA867}"/>
              </a:ext>
            </a:extLst>
          </p:cNvPr>
          <p:cNvSpPr txBox="1"/>
          <p:nvPr/>
        </p:nvSpPr>
        <p:spPr>
          <a:xfrm>
            <a:off x="6238722" y="4331651"/>
            <a:ext cx="3042804" cy="379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67" dirty="0">
                <a:latin typeface="Times New Roman"/>
                <a:cs typeface="Times New Roman"/>
              </a:rPr>
              <a:t> E(</a:t>
            </a:r>
            <a:r>
              <a:rPr lang="en-US" sz="1867" dirty="0">
                <a:solidFill>
                  <a:srgbClr val="000000"/>
                </a:solidFill>
                <a:latin typeface="Aptos Narrow" panose="020B0004020202020204" pitchFamily="34" charset="0"/>
              </a:rPr>
              <a:t>Princess)= </a:t>
            </a:r>
            <a:r>
              <a:rPr lang="en-US" sz="1867" dirty="0">
                <a:latin typeface="Times New Roman"/>
                <a:cs typeface="Times New Roman"/>
              </a:rPr>
              <a:t>[1, 9, 1]</a:t>
            </a:r>
            <a:endParaRPr lang="en-US" sz="1867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D23834-8CA0-7D11-2577-47F9009BFA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6878" y="5725545"/>
            <a:ext cx="11096943" cy="332399"/>
          </a:xfrm>
        </p:spPr>
        <p:txBody>
          <a:bodyPr/>
          <a:lstStyle/>
          <a:p>
            <a:r>
              <a:rPr lang="en-US" sz="2400" dirty="0">
                <a:cs typeface="Times New Roman"/>
              </a:rPr>
              <a:t> E(</a:t>
            </a:r>
            <a:r>
              <a:rPr lang="en-US" sz="2400" dirty="0">
                <a:solidFill>
                  <a:srgbClr val="000000"/>
                </a:solidFill>
              </a:rPr>
              <a:t>Monarch) + </a:t>
            </a:r>
            <a:r>
              <a:rPr lang="en-US" sz="2400" dirty="0">
                <a:cs typeface="Times New Roman"/>
              </a:rPr>
              <a:t>[0.7, 0, 0] + [0.3, 0, 0]</a:t>
            </a:r>
            <a:r>
              <a:rPr lang="en-US" sz="2400" dirty="0">
                <a:solidFill>
                  <a:srgbClr val="000000"/>
                </a:solidFill>
              </a:rPr>
              <a:t> = </a:t>
            </a:r>
            <a:r>
              <a:rPr lang="en-US" sz="2400" dirty="0">
                <a:cs typeface="Times New Roman"/>
              </a:rPr>
              <a:t>[0, 10, 1] + </a:t>
            </a:r>
            <a:r>
              <a:rPr lang="en-US" sz="2400" dirty="0">
                <a:solidFill>
                  <a:srgbClr val="FF0000"/>
                </a:solidFill>
                <a:cs typeface="Times New Roman"/>
              </a:rPr>
              <a:t>[1,0,0] </a:t>
            </a:r>
            <a:r>
              <a:rPr lang="en-US" sz="2400" dirty="0">
                <a:cs typeface="Times New Roman"/>
              </a:rPr>
              <a:t>= [1,10,1] = E(</a:t>
            </a:r>
            <a:r>
              <a:rPr lang="en-US" sz="2400" dirty="0">
                <a:cs typeface="+mn-cs"/>
              </a:rPr>
              <a:t>Queen)</a:t>
            </a:r>
            <a:endParaRPr 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D18E63-B35A-D544-B53B-7EEAF8E51080}"/>
              </a:ext>
            </a:extLst>
          </p:cNvPr>
          <p:cNvSpPr txBox="1"/>
          <p:nvPr/>
        </p:nvSpPr>
        <p:spPr>
          <a:xfrm>
            <a:off x="586382" y="6270882"/>
            <a:ext cx="100763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Monarch</a:t>
            </a:r>
            <a:r>
              <a:rPr lang="en-US" sz="2400" dirty="0"/>
              <a:t> in this </a:t>
            </a:r>
            <a:r>
              <a:rPr lang="en-US" sz="2400" b="1" dirty="0"/>
              <a:t>context</a:t>
            </a:r>
            <a:r>
              <a:rPr lang="en-US" sz="2400" dirty="0"/>
              <a:t> is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/>
              <a:t>equivalent to the concept of 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Queen</a:t>
            </a:r>
          </a:p>
        </p:txBody>
      </p:sp>
    </p:spTree>
    <p:extLst>
      <p:ext uri="{BB962C8B-B14F-4D97-AF65-F5344CB8AC3E}">
        <p14:creationId xmlns:p14="http://schemas.microsoft.com/office/powerpoint/2010/main" val="167646678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2ED61B-91E2-213F-8FB1-CB9438FA6E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9845" y="579999"/>
            <a:ext cx="9258707" cy="512961"/>
          </a:xfrm>
        </p:spPr>
        <p:txBody>
          <a:bodyPr>
            <a:normAutofit fontScale="90000"/>
          </a:bodyPr>
          <a:lstStyle/>
          <a:p>
            <a:r>
              <a:rPr lang="en-US" dirty="0"/>
              <a:t>Adjusting Parameters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310B42-5DF6-B629-F9B9-7E2EEDB488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0975" y="1463524"/>
            <a:ext cx="11368751" cy="2586555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Many </a:t>
            </a:r>
            <a:r>
              <a:rPr lang="en-US" dirty="0">
                <a:solidFill>
                  <a:srgbClr val="C00000"/>
                </a:solidFill>
              </a:rPr>
              <a:t>different Queries and Keyes </a:t>
            </a:r>
            <a:r>
              <a:rPr lang="en-US" dirty="0"/>
              <a:t>can be used to extract </a:t>
            </a:r>
            <a:r>
              <a:rPr lang="en-US" dirty="0">
                <a:solidFill>
                  <a:srgbClr val="C00000"/>
                </a:solidFill>
              </a:rPr>
              <a:t>different aspects </a:t>
            </a:r>
            <a:r>
              <a:rPr lang="en-US" dirty="0"/>
              <a:t>of words’ meanings</a:t>
            </a:r>
          </a:p>
          <a:p>
            <a:r>
              <a:rPr lang="en-US" dirty="0" err="1"/>
              <a:t>Wq</a:t>
            </a:r>
            <a:r>
              <a:rPr lang="en-US" dirty="0"/>
              <a:t>, </a:t>
            </a:r>
            <a:r>
              <a:rPr lang="en-US" dirty="0" err="1"/>
              <a:t>Wk</a:t>
            </a:r>
            <a:r>
              <a:rPr lang="en-US" dirty="0"/>
              <a:t>, Wv are weights (</a:t>
            </a:r>
            <a:r>
              <a:rPr lang="en-US" dirty="0">
                <a:solidFill>
                  <a:srgbClr val="C00000"/>
                </a:solidFill>
              </a:rPr>
              <a:t>learnable parameters</a:t>
            </a:r>
            <a:r>
              <a:rPr lang="en-US" dirty="0"/>
              <a:t>) which will be adjusted during training process using </a:t>
            </a:r>
            <a:r>
              <a:rPr lang="en-US" dirty="0">
                <a:solidFill>
                  <a:srgbClr val="C00000"/>
                </a:solidFill>
              </a:rPr>
              <a:t>back-propagation</a:t>
            </a:r>
          </a:p>
          <a:p>
            <a:r>
              <a:rPr lang="en-US" dirty="0"/>
              <a:t>Despite our intuitive example, Queries, Keyes ,and Values are </a:t>
            </a:r>
            <a:r>
              <a:rPr lang="en-US" dirty="0">
                <a:solidFill>
                  <a:srgbClr val="C00000"/>
                </a:solidFill>
              </a:rPr>
              <a:t>not interpretable </a:t>
            </a:r>
            <a:r>
              <a:rPr lang="en-US" dirty="0"/>
              <a:t>easily and contain complex concepts and meanings</a:t>
            </a:r>
          </a:p>
          <a:p>
            <a:r>
              <a:rPr lang="en-US" dirty="0"/>
              <a:t>Neural networks are </a:t>
            </a:r>
            <a:r>
              <a:rPr lang="en-US" dirty="0">
                <a:solidFill>
                  <a:srgbClr val="C00000"/>
                </a:solidFill>
              </a:rPr>
              <a:t>Blackbox</a:t>
            </a:r>
            <a:r>
              <a:rPr lang="en-US" dirty="0"/>
              <a:t> models. We cannot easily interpret queries, keys and context inside self-attention layer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E7F5EC-DF3D-0668-C990-28E2C05A04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7112" y="4431079"/>
            <a:ext cx="5006055" cy="23602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B3C95F0-A49E-386B-CC32-CA907489D1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325" y="4497754"/>
            <a:ext cx="5048799" cy="2162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0922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D27124-2B4B-5FC5-0DF8-A50FABD4A1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spc="-7" dirty="0">
                <a:solidFill>
                  <a:schemeClr val="tx1"/>
                </a:solidFill>
                <a:latin typeface="+mj-lt"/>
                <a:cs typeface="+mj-cs"/>
              </a:rPr>
              <a:t>Self-Attention -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BB3CD4-4458-F675-1118-D753E6029A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1584905"/>
            <a:ext cx="11106150" cy="3688189"/>
          </a:xfrm>
        </p:spPr>
        <p:txBody>
          <a:bodyPr/>
          <a:lstStyle/>
          <a:p>
            <a:r>
              <a:rPr lang="en-US" sz="2000" dirty="0"/>
              <a:t>The input is typically a sequence of </a:t>
            </a:r>
            <a:r>
              <a:rPr lang="en-US" sz="2000" dirty="0">
                <a:solidFill>
                  <a:srgbClr val="C00000"/>
                </a:solidFill>
              </a:rPr>
              <a:t>initial word embeddings </a:t>
            </a:r>
            <a:r>
              <a:rPr lang="en-US" sz="2000" dirty="0"/>
              <a:t>(or token embeddings), where each token in the sequence is represented as a vector.</a:t>
            </a:r>
          </a:p>
          <a:p>
            <a:r>
              <a:rPr lang="en-US" sz="2000" dirty="0"/>
              <a:t>For each input vector, three different vectors are extracted: </a:t>
            </a:r>
            <a:r>
              <a:rPr lang="en-US" sz="2000" b="1" dirty="0"/>
              <a:t>Query (Q)</a:t>
            </a:r>
            <a:r>
              <a:rPr lang="en-US" sz="2000" dirty="0"/>
              <a:t>, </a:t>
            </a:r>
            <a:r>
              <a:rPr lang="en-US" sz="2000" b="1" dirty="0"/>
              <a:t>Key (K)</a:t>
            </a:r>
            <a:r>
              <a:rPr lang="en-US" sz="2000" dirty="0"/>
              <a:t>, and </a:t>
            </a:r>
            <a:r>
              <a:rPr lang="en-US" sz="2000" b="1" dirty="0"/>
              <a:t>Value (V)</a:t>
            </a:r>
            <a:r>
              <a:rPr lang="en-US" sz="2000" dirty="0"/>
              <a:t>. These vectors are computed by three learned </a:t>
            </a:r>
            <a:r>
              <a:rPr lang="en-US" sz="2000" dirty="0">
                <a:solidFill>
                  <a:srgbClr val="C00000"/>
                </a:solidFill>
              </a:rPr>
              <a:t>weight matrices </a:t>
            </a:r>
            <a:r>
              <a:rPr lang="en-US" sz="2000" dirty="0"/>
              <a:t>(</a:t>
            </a:r>
            <a:r>
              <a:rPr lang="en-US" sz="2000" dirty="0" err="1"/>
              <a:t>Wq</a:t>
            </a:r>
            <a:r>
              <a:rPr lang="en-US" sz="2000" dirty="0"/>
              <a:t>, </a:t>
            </a:r>
            <a:r>
              <a:rPr lang="en-US" sz="2000" dirty="0" err="1"/>
              <a:t>Wk</a:t>
            </a:r>
            <a:r>
              <a:rPr lang="en-US" sz="2000" dirty="0"/>
              <a:t>, Wv).</a:t>
            </a:r>
          </a:p>
          <a:p>
            <a:r>
              <a:rPr lang="en-US" sz="2000" dirty="0"/>
              <a:t>The alignment(</a:t>
            </a:r>
            <a:r>
              <a:rPr lang="en-US" sz="2000" dirty="0">
                <a:solidFill>
                  <a:srgbClr val="C00000"/>
                </a:solidFill>
              </a:rPr>
              <a:t>relevance</a:t>
            </a:r>
            <a:r>
              <a:rPr lang="en-US" sz="2000" dirty="0"/>
              <a:t>) between the </a:t>
            </a:r>
            <a:r>
              <a:rPr lang="en-US" sz="2000" dirty="0">
                <a:solidFill>
                  <a:srgbClr val="C00000"/>
                </a:solidFill>
              </a:rPr>
              <a:t>Query</a:t>
            </a:r>
            <a:r>
              <a:rPr lang="en-US" sz="2000" dirty="0"/>
              <a:t> vector of a token and the </a:t>
            </a:r>
            <a:r>
              <a:rPr lang="en-US" sz="2000" dirty="0">
                <a:solidFill>
                  <a:srgbClr val="C00000"/>
                </a:solidFill>
              </a:rPr>
              <a:t>Key</a:t>
            </a:r>
            <a:r>
              <a:rPr lang="en-US" sz="2000" dirty="0"/>
              <a:t> vectors of other tokens in the sequence is computed using a dot product for each pair.</a:t>
            </a:r>
          </a:p>
          <a:p>
            <a:r>
              <a:rPr lang="en-US" sz="2000" dirty="0"/>
              <a:t>The similarity scores are </a:t>
            </a:r>
            <a:r>
              <a:rPr lang="en-US" sz="2000" dirty="0">
                <a:solidFill>
                  <a:srgbClr val="C00000"/>
                </a:solidFill>
              </a:rPr>
              <a:t>normalized</a:t>
            </a:r>
            <a:r>
              <a:rPr lang="en-US" sz="2000" dirty="0"/>
              <a:t>, which converts them into a set of attention weights that sum to 1.</a:t>
            </a:r>
          </a:p>
          <a:p>
            <a:r>
              <a:rPr lang="en-US" sz="2000" dirty="0"/>
              <a:t>The output for each token is computed as a </a:t>
            </a:r>
            <a:r>
              <a:rPr lang="en-US" sz="2000" dirty="0">
                <a:solidFill>
                  <a:srgbClr val="C00000"/>
                </a:solidFill>
              </a:rPr>
              <a:t>weighted sum </a:t>
            </a:r>
            <a:r>
              <a:rPr lang="en-US" sz="2000" dirty="0"/>
              <a:t>of the Value vectors, where the weights are the attention weights obtained from the previous step.</a:t>
            </a:r>
          </a:p>
          <a:p>
            <a:r>
              <a:rPr lang="en-US" sz="2000" dirty="0"/>
              <a:t>The result is a </a:t>
            </a:r>
            <a:r>
              <a:rPr lang="en-US" sz="2000" dirty="0">
                <a:solidFill>
                  <a:srgbClr val="C00000"/>
                </a:solidFill>
              </a:rPr>
              <a:t>new set of embeddings </a:t>
            </a:r>
            <a:r>
              <a:rPr lang="en-US" sz="2000" dirty="0"/>
              <a:t>where each embeddings include a weighted combination of all the input embeddings to capture the </a:t>
            </a:r>
            <a:r>
              <a:rPr lang="en-US" sz="2000" dirty="0">
                <a:solidFill>
                  <a:srgbClr val="C00000"/>
                </a:solidFill>
              </a:rPr>
              <a:t>context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7AC609-1E51-6C15-5557-38E41BF352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3651" y="5083236"/>
            <a:ext cx="2960245" cy="1675372"/>
          </a:xfrm>
          <a:prstGeom prst="rect">
            <a:avLst/>
          </a:prstGeom>
        </p:spPr>
      </p:pic>
      <p:pic>
        <p:nvPicPr>
          <p:cNvPr id="5" name="object 3">
            <a:extLst>
              <a:ext uri="{FF2B5EF4-FFF2-40B4-BE49-F238E27FC236}">
                <a16:creationId xmlns:a16="http://schemas.microsoft.com/office/drawing/2014/main" id="{1410052F-4D93-4747-B05F-FCD392353680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95949" y="5348870"/>
            <a:ext cx="3567241" cy="644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8397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33476" y="279399"/>
            <a:ext cx="9490278" cy="612987"/>
          </a:xfrm>
        </p:spPr>
        <p:txBody>
          <a:bodyPr vert="horz" wrap="square" lIns="0" tIns="0" rIns="0" bIns="0" rtlCol="0" anchor="ctr">
            <a:normAutofit/>
          </a:bodyPr>
          <a:lstStyle/>
          <a:p>
            <a:pPr marL="8929">
              <a:spcBef>
                <a:spcPts val="71"/>
              </a:spcBef>
              <a:tabLst>
                <a:tab pos="1482615" algn="l"/>
                <a:tab pos="2008070" algn="l"/>
              </a:tabLst>
            </a:pPr>
            <a:r>
              <a:rPr lang="en-US" sz="4000" dirty="0">
                <a:solidFill>
                  <a:schemeClr val="tx1"/>
                </a:solidFill>
                <a:latin typeface="+mj-lt"/>
                <a:cs typeface="+mj-cs"/>
              </a:rPr>
              <a:t>Describing Meaning of Words using Features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09675" y="1577341"/>
            <a:ext cx="11277600" cy="5001260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marR="12500">
              <a:spcAft>
                <a:spcPts val="800"/>
              </a:spcAft>
              <a:buSzPct val="145454"/>
              <a:tabLst>
                <a:tab pos="294647" algn="l"/>
              </a:tabLst>
            </a:pPr>
            <a:r>
              <a:rPr lang="en-US" sz="2400" dirty="0">
                <a:latin typeface="Times New Roman"/>
                <a:cs typeface="Times New Roman"/>
              </a:rPr>
              <a:t>We</a:t>
            </a:r>
            <a:r>
              <a:rPr lang="en-US" sz="2400" spc="7" dirty="0">
                <a:latin typeface="Times New Roman"/>
                <a:cs typeface="Times New Roman"/>
              </a:rPr>
              <a:t> </a:t>
            </a:r>
            <a:r>
              <a:rPr lang="en-US" sz="2400" dirty="0">
                <a:latin typeface="Times New Roman"/>
                <a:cs typeface="Times New Roman"/>
              </a:rPr>
              <a:t>can</a:t>
            </a:r>
            <a:r>
              <a:rPr lang="en-US" sz="2400" spc="7" dirty="0">
                <a:latin typeface="Times New Roman"/>
                <a:cs typeface="Times New Roman"/>
              </a:rPr>
              <a:t> </a:t>
            </a:r>
            <a:r>
              <a:rPr lang="en-US" sz="2400" dirty="0">
                <a:latin typeface="Times New Roman"/>
                <a:cs typeface="Times New Roman"/>
              </a:rPr>
              <a:t>use</a:t>
            </a:r>
            <a:r>
              <a:rPr lang="en-US" sz="2400" spc="7" dirty="0">
                <a:latin typeface="Times New Roman"/>
                <a:cs typeface="Times New Roman"/>
              </a:rPr>
              <a:t> </a:t>
            </a:r>
            <a:r>
              <a:rPr lang="en-US" sz="2400" dirty="0">
                <a:latin typeface="Times New Roman"/>
                <a:cs typeface="Times New Roman"/>
              </a:rPr>
              <a:t>characteristic (</a:t>
            </a:r>
            <a:r>
              <a:rPr lang="en-US" sz="2400" dirty="0">
                <a:solidFill>
                  <a:srgbClr val="FF0000"/>
                </a:solidFill>
                <a:latin typeface="Times New Roman"/>
                <a:cs typeface="Times New Roman"/>
              </a:rPr>
              <a:t>features</a:t>
            </a:r>
            <a:r>
              <a:rPr lang="en-US" sz="2400" dirty="0">
                <a:latin typeface="Times New Roman"/>
                <a:cs typeface="Times New Roman"/>
              </a:rPr>
              <a:t>)</a:t>
            </a:r>
            <a:r>
              <a:rPr lang="en-US" sz="2400" spc="7" dirty="0">
                <a:latin typeface="Times New Roman"/>
                <a:cs typeface="Times New Roman"/>
              </a:rPr>
              <a:t> </a:t>
            </a:r>
            <a:r>
              <a:rPr lang="en-US" sz="2400" dirty="0">
                <a:latin typeface="Times New Roman"/>
                <a:cs typeface="Times New Roman"/>
              </a:rPr>
              <a:t>of </a:t>
            </a:r>
            <a:r>
              <a:rPr lang="en-US" sz="2400" dirty="0">
                <a:solidFill>
                  <a:srgbClr val="C00000"/>
                </a:solidFill>
                <a:latin typeface="Times New Roman"/>
                <a:cs typeface="Times New Roman"/>
              </a:rPr>
              <a:t>words</a:t>
            </a:r>
            <a:r>
              <a:rPr lang="en-US" sz="2400" dirty="0">
                <a:latin typeface="Times New Roman"/>
                <a:cs typeface="Times New Roman"/>
              </a:rPr>
              <a:t> to</a:t>
            </a:r>
            <a:r>
              <a:rPr lang="en-US" sz="2400" spc="7" dirty="0">
                <a:latin typeface="Times New Roman"/>
                <a:cs typeface="Times New Roman"/>
              </a:rPr>
              <a:t> </a:t>
            </a:r>
            <a:r>
              <a:rPr lang="en-US" sz="2400" spc="-7" dirty="0">
                <a:latin typeface="Times New Roman"/>
                <a:cs typeface="Times New Roman"/>
              </a:rPr>
              <a:t>represent </a:t>
            </a:r>
            <a:r>
              <a:rPr lang="en-US" sz="2400" dirty="0">
                <a:latin typeface="Times New Roman"/>
                <a:cs typeface="Times New Roman"/>
              </a:rPr>
              <a:t>their</a:t>
            </a:r>
            <a:r>
              <a:rPr lang="en-US" sz="2400" spc="4" dirty="0">
                <a:latin typeface="Times New Roman"/>
                <a:cs typeface="Times New Roman"/>
              </a:rPr>
              <a:t> </a:t>
            </a:r>
            <a:r>
              <a:rPr lang="en-US" sz="2400" dirty="0">
                <a:solidFill>
                  <a:srgbClr val="FF0000"/>
                </a:solidFill>
                <a:latin typeface="Times New Roman"/>
                <a:cs typeface="Times New Roman"/>
              </a:rPr>
              <a:t>meaning</a:t>
            </a:r>
            <a:r>
              <a:rPr lang="en-US" sz="2400" dirty="0">
                <a:latin typeface="Times New Roman"/>
                <a:cs typeface="Times New Roman"/>
              </a:rPr>
              <a:t>.</a:t>
            </a:r>
          </a:p>
          <a:p>
            <a:pPr marR="12500">
              <a:spcAft>
                <a:spcPts val="800"/>
              </a:spcAft>
              <a:buSzPct val="145454"/>
              <a:tabLst>
                <a:tab pos="294647" algn="l"/>
              </a:tabLst>
            </a:pPr>
            <a:r>
              <a:rPr lang="en-US" sz="2400" dirty="0">
                <a:latin typeface="Times New Roman"/>
                <a:cs typeface="Times New Roman"/>
              </a:rPr>
              <a:t>E.g., King: A top rank person (male) in a monarchy political system who is …</a:t>
            </a:r>
          </a:p>
          <a:p>
            <a:pPr marR="12500">
              <a:spcAft>
                <a:spcPts val="800"/>
              </a:spcAft>
              <a:buSzPct val="145454"/>
              <a:tabLst>
                <a:tab pos="294647" algn="l"/>
              </a:tabLst>
            </a:pPr>
            <a:endParaRPr lang="en-US" sz="2400" dirty="0">
              <a:latin typeface="Times New Roman"/>
              <a:cs typeface="Times New Roman"/>
            </a:endParaRPr>
          </a:p>
          <a:p>
            <a:pPr marR="12500">
              <a:spcAft>
                <a:spcPts val="800"/>
              </a:spcAft>
              <a:buSzPct val="145454"/>
              <a:tabLst>
                <a:tab pos="294647" algn="l"/>
              </a:tabLst>
            </a:pPr>
            <a:endParaRPr lang="en-US" sz="2400" dirty="0">
              <a:latin typeface="Times New Roman"/>
              <a:cs typeface="Times New Roman"/>
            </a:endParaRPr>
          </a:p>
          <a:p>
            <a:pPr marR="12500">
              <a:spcAft>
                <a:spcPts val="800"/>
              </a:spcAft>
              <a:buSzPct val="145454"/>
              <a:tabLst>
                <a:tab pos="294647" algn="l"/>
              </a:tabLst>
            </a:pPr>
            <a:endParaRPr lang="en-US" sz="2400" dirty="0">
              <a:latin typeface="Times New Roman"/>
              <a:cs typeface="Times New Roman"/>
            </a:endParaRPr>
          </a:p>
          <a:p>
            <a:pPr marR="12500">
              <a:spcAft>
                <a:spcPts val="800"/>
              </a:spcAft>
              <a:buSzPct val="145454"/>
              <a:tabLst>
                <a:tab pos="294647" algn="l"/>
              </a:tabLst>
            </a:pPr>
            <a:endParaRPr lang="en-US" sz="2400" dirty="0">
              <a:latin typeface="Times New Roman"/>
              <a:cs typeface="Times New Roman"/>
            </a:endParaRPr>
          </a:p>
          <a:p>
            <a:pPr marR="12500">
              <a:spcAft>
                <a:spcPts val="800"/>
              </a:spcAft>
              <a:buSzPct val="145454"/>
              <a:tabLst>
                <a:tab pos="294647" algn="l"/>
              </a:tabLst>
            </a:pPr>
            <a:r>
              <a:rPr lang="en-US" sz="2400" dirty="0">
                <a:latin typeface="Times New Roman"/>
                <a:cs typeface="Times New Roman"/>
              </a:rPr>
              <a:t>We</a:t>
            </a:r>
            <a:r>
              <a:rPr lang="en-US" sz="2400" spc="7" dirty="0">
                <a:latin typeface="Times New Roman"/>
                <a:cs typeface="Times New Roman"/>
              </a:rPr>
              <a:t> </a:t>
            </a:r>
            <a:r>
              <a:rPr lang="en-US" sz="2400" dirty="0">
                <a:latin typeface="Times New Roman"/>
                <a:cs typeface="Times New Roman"/>
              </a:rPr>
              <a:t>can</a:t>
            </a:r>
            <a:r>
              <a:rPr lang="en-US" sz="2400" spc="7" dirty="0">
                <a:latin typeface="Times New Roman"/>
                <a:cs typeface="Times New Roman"/>
              </a:rPr>
              <a:t> also </a:t>
            </a:r>
            <a:r>
              <a:rPr lang="en-US" sz="2400" dirty="0">
                <a:latin typeface="Times New Roman"/>
                <a:cs typeface="Times New Roman"/>
              </a:rPr>
              <a:t>use</a:t>
            </a:r>
            <a:r>
              <a:rPr lang="en-US" sz="2400" spc="7" dirty="0">
                <a:latin typeface="Times New Roman"/>
                <a:cs typeface="Times New Roman"/>
              </a:rPr>
              <a:t> </a:t>
            </a:r>
            <a:r>
              <a:rPr lang="en-US" sz="2400" dirty="0">
                <a:latin typeface="Times New Roman"/>
                <a:cs typeface="Times New Roman"/>
              </a:rPr>
              <a:t>characteristic (features)</a:t>
            </a:r>
            <a:r>
              <a:rPr lang="en-US" sz="2400" spc="7" dirty="0">
                <a:latin typeface="Times New Roman"/>
                <a:cs typeface="Times New Roman"/>
              </a:rPr>
              <a:t> </a:t>
            </a:r>
            <a:r>
              <a:rPr lang="en-US" sz="2400" dirty="0">
                <a:latin typeface="Times New Roman"/>
                <a:cs typeface="Times New Roman"/>
              </a:rPr>
              <a:t>of a </a:t>
            </a:r>
            <a:r>
              <a:rPr lang="en-US" sz="2400" dirty="0">
                <a:solidFill>
                  <a:srgbClr val="FF0000"/>
                </a:solidFill>
                <a:latin typeface="Times New Roman"/>
                <a:cs typeface="Times New Roman"/>
              </a:rPr>
              <a:t>text</a:t>
            </a:r>
            <a:r>
              <a:rPr lang="en-US" sz="2400" dirty="0">
                <a:latin typeface="Times New Roman"/>
                <a:cs typeface="Times New Roman"/>
              </a:rPr>
              <a:t> to</a:t>
            </a:r>
            <a:r>
              <a:rPr lang="en-US" sz="2400" spc="7" dirty="0">
                <a:latin typeface="Times New Roman"/>
                <a:cs typeface="Times New Roman"/>
              </a:rPr>
              <a:t> </a:t>
            </a:r>
            <a:r>
              <a:rPr lang="en-US" sz="2400" spc="-7" dirty="0">
                <a:latin typeface="Times New Roman"/>
                <a:cs typeface="Times New Roman"/>
              </a:rPr>
              <a:t>represent </a:t>
            </a:r>
            <a:r>
              <a:rPr lang="en-US" sz="2400" dirty="0">
                <a:latin typeface="Times New Roman"/>
                <a:cs typeface="Times New Roman"/>
              </a:rPr>
              <a:t>the</a:t>
            </a:r>
            <a:r>
              <a:rPr lang="en-US" sz="2400" spc="4" dirty="0">
                <a:latin typeface="Times New Roman"/>
                <a:cs typeface="Times New Roman"/>
              </a:rPr>
              <a:t> </a:t>
            </a:r>
            <a:r>
              <a:rPr lang="en-US" sz="2400" dirty="0">
                <a:latin typeface="Times New Roman"/>
                <a:cs typeface="Times New Roman"/>
              </a:rPr>
              <a:t>meaning or </a:t>
            </a:r>
            <a:r>
              <a:rPr lang="en-US" sz="2400" dirty="0">
                <a:solidFill>
                  <a:srgbClr val="FF0000"/>
                </a:solidFill>
                <a:latin typeface="Times New Roman"/>
                <a:cs typeface="Times New Roman"/>
              </a:rPr>
              <a:t>context</a:t>
            </a:r>
          </a:p>
          <a:p>
            <a:pPr marR="12500">
              <a:spcAft>
                <a:spcPts val="800"/>
              </a:spcAft>
              <a:buSzPct val="145454"/>
              <a:tabLst>
                <a:tab pos="294647" algn="l"/>
              </a:tabLst>
            </a:pPr>
            <a:r>
              <a:rPr lang="en-US" sz="2400" dirty="0">
                <a:latin typeface="Times New Roman"/>
                <a:cs typeface="Times New Roman"/>
              </a:rPr>
              <a:t>E.g., Antimicrobial resistance is growing in recent years</a:t>
            </a:r>
          </a:p>
          <a:p>
            <a:pPr marR="12500">
              <a:spcAft>
                <a:spcPts val="800"/>
              </a:spcAft>
              <a:buSzPct val="145454"/>
              <a:tabLst>
                <a:tab pos="294647" algn="l"/>
              </a:tabLst>
            </a:pPr>
            <a:endParaRPr lang="en-US" sz="2400" dirty="0">
              <a:solidFill>
                <a:srgbClr val="FF0000"/>
              </a:solidFill>
              <a:latin typeface="Times New Roman"/>
              <a:cs typeface="Times New Roman"/>
            </a:endParaRPr>
          </a:p>
          <a:p>
            <a:pPr marR="12500">
              <a:spcAft>
                <a:spcPts val="800"/>
              </a:spcAft>
              <a:buSzPct val="145454"/>
              <a:tabLst>
                <a:tab pos="294647" algn="l"/>
              </a:tabLst>
            </a:pPr>
            <a:endParaRPr lang="en-US" sz="2400" dirty="0">
              <a:latin typeface="Times New Roman"/>
              <a:cs typeface="Times New Roman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B3F8C03-3AD1-9B40-21E5-85E98B33DD9F}"/>
              </a:ext>
            </a:extLst>
          </p:cNvPr>
          <p:cNvGraphicFramePr>
            <a:graphicFrameLocks noGrp="1"/>
          </p:cNvGraphicFramePr>
          <p:nvPr/>
        </p:nvGraphicFramePr>
        <p:xfrm>
          <a:off x="3048000" y="2819401"/>
          <a:ext cx="5303523" cy="993287"/>
        </p:xfrm>
        <a:graphic>
          <a:graphicData uri="http://schemas.openxmlformats.org/drawingml/2006/table">
            <a:tbl>
              <a:tblPr firstRow="1" bandRow="1"/>
              <a:tblGrid>
                <a:gridCol w="630016">
                  <a:extLst>
                    <a:ext uri="{9D8B030D-6E8A-4147-A177-3AD203B41FA5}">
                      <a16:colId xmlns:a16="http://schemas.microsoft.com/office/drawing/2014/main" val="2697210884"/>
                    </a:ext>
                  </a:extLst>
                </a:gridCol>
                <a:gridCol w="951521">
                  <a:extLst>
                    <a:ext uri="{9D8B030D-6E8A-4147-A177-3AD203B41FA5}">
                      <a16:colId xmlns:a16="http://schemas.microsoft.com/office/drawing/2014/main" val="1578709857"/>
                    </a:ext>
                  </a:extLst>
                </a:gridCol>
                <a:gridCol w="1060063">
                  <a:extLst>
                    <a:ext uri="{9D8B030D-6E8A-4147-A177-3AD203B41FA5}">
                      <a16:colId xmlns:a16="http://schemas.microsoft.com/office/drawing/2014/main" val="897160441"/>
                    </a:ext>
                  </a:extLst>
                </a:gridCol>
                <a:gridCol w="2269260">
                  <a:extLst>
                    <a:ext uri="{9D8B030D-6E8A-4147-A177-3AD203B41FA5}">
                      <a16:colId xmlns:a16="http://schemas.microsoft.com/office/drawing/2014/main" val="2582894869"/>
                    </a:ext>
                  </a:extLst>
                </a:gridCol>
                <a:gridCol w="392663">
                  <a:extLst>
                    <a:ext uri="{9D8B030D-6E8A-4147-A177-3AD203B41FA5}">
                      <a16:colId xmlns:a16="http://schemas.microsoft.com/office/drawing/2014/main" val="3688190697"/>
                    </a:ext>
                  </a:extLst>
                </a:gridCol>
              </a:tblGrid>
              <a:tr h="621227"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27" marR="11627" marT="11627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D9D9D9"/>
                          </a:highlight>
                          <a:latin typeface="Aptos Narrow" panose="020B0004020202020204" pitchFamily="34" charset="0"/>
                        </a:rPr>
                        <a:t>Gender</a:t>
                      </a:r>
                      <a:endParaRPr lang="en-US" sz="3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27" marR="11627" marT="116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D9D9D9"/>
                          </a:highlight>
                          <a:latin typeface="Aptos Narrow" panose="020B0004020202020204" pitchFamily="34" charset="0"/>
                        </a:rPr>
                        <a:t>Political Rank</a:t>
                      </a:r>
                      <a:endParaRPr lang="en-US" sz="3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27" marR="11627" marT="116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D9D9D9"/>
                          </a:highlight>
                          <a:latin typeface="Aptos Narrow" panose="020B0004020202020204" pitchFamily="34" charset="0"/>
                        </a:rPr>
                        <a:t>Political System</a:t>
                      </a:r>
                      <a:endParaRPr lang="en-US" sz="3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27" marR="11627" marT="116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D9D9D9"/>
                          </a:highlight>
                          <a:latin typeface="Aptos Narrow" panose="020B0004020202020204" pitchFamily="34" charset="0"/>
                        </a:rPr>
                        <a:t>…</a:t>
                      </a:r>
                      <a:endParaRPr lang="en-US" sz="3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27" marR="11627" marT="116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4745195"/>
                  </a:ext>
                </a:extLst>
              </a:tr>
              <a:tr h="372060"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King</a:t>
                      </a:r>
                      <a:endParaRPr lang="en-US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27" marR="11627" marT="116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</a:t>
                      </a:r>
                      <a:endParaRPr lang="en-US" sz="3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27" marR="11627" marT="116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Top</a:t>
                      </a:r>
                      <a:endParaRPr lang="en-US" sz="3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27" marR="11627" marT="116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Monarchy</a:t>
                      </a:r>
                      <a:endParaRPr lang="en-US" sz="3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27" marR="11627" marT="116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  <a:endParaRPr lang="en-US" sz="3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27" marR="11627" marT="116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6345327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FB82B27-E776-D7C0-58DA-8A7BB4DF4DB0}"/>
              </a:ext>
            </a:extLst>
          </p:cNvPr>
          <p:cNvGraphicFramePr>
            <a:graphicFrameLocks noGrp="1"/>
          </p:cNvGraphicFramePr>
          <p:nvPr/>
        </p:nvGraphicFramePr>
        <p:xfrm>
          <a:off x="1828800" y="5417427"/>
          <a:ext cx="8331200" cy="1161174"/>
        </p:xfrm>
        <a:graphic>
          <a:graphicData uri="http://schemas.openxmlformats.org/drawingml/2006/table">
            <a:tbl>
              <a:tblPr firstRow="1" bandRow="1"/>
              <a:tblGrid>
                <a:gridCol w="3657600">
                  <a:extLst>
                    <a:ext uri="{9D8B030D-6E8A-4147-A177-3AD203B41FA5}">
                      <a16:colId xmlns:a16="http://schemas.microsoft.com/office/drawing/2014/main" val="2697210884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578709857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897160441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2582894869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688190697"/>
                    </a:ext>
                  </a:extLst>
                </a:gridCol>
              </a:tblGrid>
              <a:tr h="499307"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27" marR="11627" marT="11627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D9D9D9"/>
                          </a:highlight>
                          <a:latin typeface="Aptos Narrow" panose="020B0004020202020204" pitchFamily="34" charset="0"/>
                        </a:rPr>
                        <a:t>Type</a:t>
                      </a:r>
                      <a:endParaRPr lang="en-US" sz="3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27" marR="11627" marT="116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D9D9D9"/>
                          </a:highlight>
                          <a:latin typeface="Aptos Narrow" panose="020B0004020202020204" pitchFamily="34" charset="0"/>
                        </a:rPr>
                        <a:t>Category</a:t>
                      </a:r>
                      <a:endParaRPr lang="en-US" sz="3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27" marR="11627" marT="116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D9D9D9"/>
                          </a:highlight>
                          <a:latin typeface="Aptos Narrow" panose="020B0004020202020204" pitchFamily="34" charset="0"/>
                        </a:rPr>
                        <a:t>Topic</a:t>
                      </a:r>
                      <a:endParaRPr lang="en-US" sz="3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27" marR="11627" marT="116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D9D9D9"/>
                          </a:highlight>
                          <a:latin typeface="Aptos Narrow" panose="020B0004020202020204" pitchFamily="34" charset="0"/>
                        </a:rPr>
                        <a:t>…</a:t>
                      </a:r>
                      <a:endParaRPr lang="en-US" sz="3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27" marR="11627" marT="116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4745195"/>
                  </a:ext>
                </a:extLst>
              </a:tr>
              <a:tr h="661867"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dirty="0">
                          <a:solidFill>
                            <a:schemeClr val="tx1"/>
                          </a:solidFill>
                          <a:latin typeface="Times New Roman"/>
                          <a:ea typeface="+mn-ea"/>
                          <a:cs typeface="Times New Roman"/>
                        </a:rPr>
                        <a:t>Antimicrobial resistance is growing in recent years</a:t>
                      </a:r>
                      <a:endParaRPr lang="en-US" sz="3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27" marR="11627" marT="116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Scientific</a:t>
                      </a:r>
                      <a:endParaRPr lang="en-US" sz="3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27" marR="11627" marT="116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Medicine</a:t>
                      </a:r>
                      <a:endParaRPr lang="en-US" sz="21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27" marR="11627" marT="116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Antimicrobial Resistance</a:t>
                      </a:r>
                    </a:p>
                  </a:txBody>
                  <a:tcPr marL="11627" marR="11627" marT="116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  <a:endParaRPr lang="en-US" sz="3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27" marR="11627" marT="116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63453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8888536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1D76866-7596-8E1F-06E9-AE737D072D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4885" y="2726617"/>
            <a:ext cx="4511999" cy="3952875"/>
          </a:xfrm>
          <a:prstGeom prst="rect">
            <a:avLst/>
          </a:prstGeom>
        </p:spPr>
      </p:pic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29782" y="0"/>
            <a:ext cx="10515600" cy="1027204"/>
          </a:xfrm>
          <a:prstGeom prst="rect">
            <a:avLst/>
          </a:prstGeom>
        </p:spPr>
        <p:txBody>
          <a:bodyPr vert="horz" wrap="square" lIns="0" tIns="34671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548640">
              <a:lnSpc>
                <a:spcPct val="100000"/>
              </a:lnSpc>
              <a:spcBef>
                <a:spcPts val="2730"/>
              </a:spcBef>
            </a:pPr>
            <a:r>
              <a:rPr lang="en-US" spc="-225" dirty="0"/>
              <a:t>Role of Self-Attention in NLP Phases</a:t>
            </a:r>
            <a:endParaRPr spc="-11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143025-6E99-B691-D70C-3774F36283D5}"/>
              </a:ext>
            </a:extLst>
          </p:cNvPr>
          <p:cNvSpPr txBox="1"/>
          <p:nvPr/>
        </p:nvSpPr>
        <p:spPr>
          <a:xfrm>
            <a:off x="1408387" y="1265422"/>
            <a:ext cx="9827172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Many NLP phases including capturing </a:t>
            </a:r>
            <a:r>
              <a:rPr lang="en-US" sz="2800" dirty="0">
                <a:solidFill>
                  <a:srgbClr val="C00000"/>
                </a:solidFill>
              </a:rPr>
              <a:t>syntactic</a:t>
            </a:r>
            <a:r>
              <a:rPr lang="en-US" sz="2800" dirty="0"/>
              <a:t> dependencies and </a:t>
            </a:r>
            <a:r>
              <a:rPr lang="en-US" sz="2800" dirty="0">
                <a:solidFill>
                  <a:srgbClr val="C00000"/>
                </a:solidFill>
              </a:rPr>
              <a:t>meaning</a:t>
            </a:r>
            <a:r>
              <a:rPr lang="en-US" sz="2800" dirty="0"/>
              <a:t> of the words/tokens in different </a:t>
            </a:r>
            <a:r>
              <a:rPr lang="en-US" sz="2800" dirty="0">
                <a:solidFill>
                  <a:srgbClr val="C00000"/>
                </a:solidFill>
              </a:rPr>
              <a:t>contexts</a:t>
            </a:r>
            <a:r>
              <a:rPr lang="en-US" sz="2800" dirty="0"/>
              <a:t> besides </a:t>
            </a:r>
            <a:r>
              <a:rPr lang="en-US" sz="2800" dirty="0">
                <a:solidFill>
                  <a:srgbClr val="C00000"/>
                </a:solidFill>
              </a:rPr>
              <a:t>discourse</a:t>
            </a:r>
            <a:r>
              <a:rPr lang="en-US" sz="2800" dirty="0"/>
              <a:t> integration and some aspects of </a:t>
            </a:r>
            <a:r>
              <a:rPr lang="en-US" sz="2800" dirty="0">
                <a:solidFill>
                  <a:srgbClr val="C00000"/>
                </a:solidFill>
              </a:rPr>
              <a:t>pragmatic</a:t>
            </a:r>
            <a:r>
              <a:rPr lang="en-US" sz="2800" dirty="0"/>
              <a:t> analysis can be realized by </a:t>
            </a:r>
            <a:r>
              <a:rPr lang="en-US" sz="2800" dirty="0">
                <a:solidFill>
                  <a:srgbClr val="C00000"/>
                </a:solidFill>
              </a:rPr>
              <a:t>self-attention</a:t>
            </a:r>
            <a:r>
              <a:rPr lang="en-US" sz="2800" dirty="0"/>
              <a:t> mechanism.</a:t>
            </a:r>
            <a:endParaRPr lang="en-US" sz="28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029088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C1AB8-A6E0-F34C-FD32-CBF5FA2CE7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08" y="535491"/>
            <a:ext cx="9258707" cy="512961"/>
          </a:xfrm>
        </p:spPr>
        <p:txBody>
          <a:bodyPr>
            <a:normAutofit fontScale="90000"/>
          </a:bodyPr>
          <a:lstStyle/>
          <a:p>
            <a:r>
              <a:rPr lang="en-US" dirty="0"/>
              <a:t>Syntactic Analysis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5B7226-047C-1186-80D9-43DA95E1C8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5708" y="1596137"/>
            <a:ext cx="7818192" cy="38140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Some</a:t>
            </a:r>
            <a:r>
              <a:rPr lang="en-US" sz="2400" dirty="0">
                <a:solidFill>
                  <a:srgbClr val="C00000"/>
                </a:solidFill>
              </a:rPr>
              <a:t> Queries and Keyes </a:t>
            </a:r>
            <a:r>
              <a:rPr lang="en-US" sz="2400" dirty="0"/>
              <a:t>can be used to extract </a:t>
            </a:r>
            <a:r>
              <a:rPr lang="en-US" sz="2400" dirty="0">
                <a:solidFill>
                  <a:srgbClr val="C00000"/>
                </a:solidFill>
              </a:rPr>
              <a:t>syntactic structure</a:t>
            </a:r>
            <a:r>
              <a:rPr lang="en-US" sz="2400" dirty="0"/>
              <a:t> of the sentence: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Query1: Is there an adjective describes this </a:t>
            </a:r>
            <a:r>
              <a:rPr lang="en-US" sz="2400" dirty="0">
                <a:solidFill>
                  <a:srgbClr val="C00000"/>
                </a:solidFill>
              </a:rPr>
              <a:t>noun</a:t>
            </a:r>
            <a:r>
              <a:rPr lang="en-US" sz="2400" dirty="0"/>
              <a:t>?</a:t>
            </a:r>
          </a:p>
          <a:p>
            <a:r>
              <a:rPr lang="en-US" sz="2400" dirty="0"/>
              <a:t>Key1: This is an </a:t>
            </a:r>
            <a:r>
              <a:rPr lang="en-US" sz="2400" dirty="0">
                <a:solidFill>
                  <a:srgbClr val="C00000"/>
                </a:solidFill>
              </a:rPr>
              <a:t>adjective</a:t>
            </a:r>
            <a:r>
              <a:rPr lang="en-US" sz="2400" dirty="0"/>
              <a:t> which describes the noun</a:t>
            </a:r>
          </a:p>
          <a:p>
            <a:endParaRPr lang="en-US" sz="2400" dirty="0"/>
          </a:p>
          <a:p>
            <a:r>
              <a:rPr lang="en-US" sz="2400" dirty="0"/>
              <a:t>Query2: Is there a verb showing the act of this </a:t>
            </a:r>
            <a:r>
              <a:rPr lang="en-US" sz="2400" dirty="0">
                <a:solidFill>
                  <a:srgbClr val="C00000"/>
                </a:solidFill>
              </a:rPr>
              <a:t>subject</a:t>
            </a:r>
            <a:r>
              <a:rPr lang="en-US" sz="2400" dirty="0"/>
              <a:t>?  </a:t>
            </a:r>
          </a:p>
          <a:p>
            <a:r>
              <a:rPr lang="en-US" sz="2400" dirty="0"/>
              <a:t>Key2: This is a </a:t>
            </a:r>
            <a:r>
              <a:rPr lang="en-US" sz="2400" dirty="0">
                <a:solidFill>
                  <a:srgbClr val="C00000"/>
                </a:solidFill>
              </a:rPr>
              <a:t>verb</a:t>
            </a:r>
            <a:r>
              <a:rPr lang="en-US" sz="2400" dirty="0"/>
              <a:t> showing the act of the subject</a:t>
            </a:r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067D8D-8C11-AC66-3095-9F179F485A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0243" y="3122263"/>
            <a:ext cx="4234478" cy="3456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21271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E8A4D7-DD3B-D915-6C54-466F55451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945" y="553834"/>
            <a:ext cx="9258707" cy="512961"/>
          </a:xfrm>
        </p:spPr>
        <p:txBody>
          <a:bodyPr>
            <a:normAutofit fontScale="90000"/>
          </a:bodyPr>
          <a:lstStyle/>
          <a:p>
            <a:r>
              <a:rPr lang="en-US" dirty="0"/>
              <a:t>Semantic Analysis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737666-E50A-13E8-6731-1AF6F32133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4195" y="1411084"/>
            <a:ext cx="7680076" cy="43529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Self-attention plays a crucial role in </a:t>
            </a:r>
            <a:r>
              <a:rPr lang="en-US" sz="2400" dirty="0">
                <a:solidFill>
                  <a:srgbClr val="C00000"/>
                </a:solidFill>
              </a:rPr>
              <a:t>disambiguating</a:t>
            </a:r>
            <a:r>
              <a:rPr lang="en-US" sz="2400" dirty="0"/>
              <a:t> word meanings in different contexts since it </a:t>
            </a:r>
            <a:r>
              <a:rPr lang="en-US" sz="2400" dirty="0">
                <a:solidFill>
                  <a:srgbClr val="C00000"/>
                </a:solidFill>
              </a:rPr>
              <a:t>adds contextual embedding</a:t>
            </a:r>
            <a:r>
              <a:rPr lang="en-US" sz="2400" dirty="0"/>
              <a:t> to general embeddings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Query, key vectors can reveal relevant words for </a:t>
            </a:r>
            <a:r>
              <a:rPr lang="en-US" sz="2400" dirty="0">
                <a:solidFill>
                  <a:srgbClr val="C00000"/>
                </a:solidFill>
              </a:rPr>
              <a:t>contextual meaning </a:t>
            </a:r>
            <a:r>
              <a:rPr lang="en-US" sz="2400" dirty="0"/>
              <a:t>of a word in a sentence and Value vectors can transform a </a:t>
            </a:r>
            <a:r>
              <a:rPr lang="en-US" sz="2400" dirty="0">
                <a:solidFill>
                  <a:srgbClr val="C00000"/>
                </a:solidFill>
              </a:rPr>
              <a:t>general</a:t>
            </a:r>
            <a:r>
              <a:rPr lang="en-US" sz="2400" dirty="0"/>
              <a:t> embedding to a </a:t>
            </a:r>
            <a:r>
              <a:rPr lang="en-US" sz="2400" dirty="0">
                <a:solidFill>
                  <a:srgbClr val="C00000"/>
                </a:solidFill>
              </a:rPr>
              <a:t>contextual</a:t>
            </a:r>
            <a:r>
              <a:rPr lang="en-US" sz="2400" dirty="0"/>
              <a:t> embedding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Self-attention also contributes to </a:t>
            </a:r>
            <a:r>
              <a:rPr lang="en-US" sz="2400" dirty="0">
                <a:solidFill>
                  <a:srgbClr val="C00000"/>
                </a:solidFill>
              </a:rPr>
              <a:t>contextual</a:t>
            </a:r>
            <a:r>
              <a:rPr lang="en-US" sz="2400" dirty="0"/>
              <a:t> understanding of a </a:t>
            </a:r>
            <a:r>
              <a:rPr lang="en-US" sz="2400" dirty="0">
                <a:solidFill>
                  <a:srgbClr val="C00000"/>
                </a:solidFill>
              </a:rPr>
              <a:t>text</a:t>
            </a:r>
            <a:r>
              <a:rPr lang="en-US" sz="2400" dirty="0"/>
              <a:t> which is essential for </a:t>
            </a:r>
            <a:r>
              <a:rPr lang="en-US" sz="2400" dirty="0">
                <a:solidFill>
                  <a:srgbClr val="C00000"/>
                </a:solidFill>
              </a:rPr>
              <a:t>pragmatic</a:t>
            </a:r>
            <a:r>
              <a:rPr lang="en-US" sz="2400" dirty="0"/>
              <a:t> analysis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BF8EA3-C045-3876-9A19-23BA54A091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2457" y="1435684"/>
            <a:ext cx="3279209" cy="2782359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B724860-0B81-AA41-D619-1CE9A615A4C3}"/>
              </a:ext>
            </a:extLst>
          </p:cNvPr>
          <p:cNvCxnSpPr>
            <a:cxnSpLocks/>
          </p:cNvCxnSpPr>
          <p:nvPr/>
        </p:nvCxnSpPr>
        <p:spPr>
          <a:xfrm flipV="1">
            <a:off x="9715702" y="2285988"/>
            <a:ext cx="723900" cy="561975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bject 11">
            <a:extLst>
              <a:ext uri="{FF2B5EF4-FFF2-40B4-BE49-F238E27FC236}">
                <a16:creationId xmlns:a16="http://schemas.microsoft.com/office/drawing/2014/main" id="{806275B6-9C1A-EF92-7A6F-0F7B24ADFE40}"/>
              </a:ext>
            </a:extLst>
          </p:cNvPr>
          <p:cNvSpPr txBox="1"/>
          <p:nvPr/>
        </p:nvSpPr>
        <p:spPr>
          <a:xfrm>
            <a:off x="5857844" y="6513517"/>
            <a:ext cx="2736427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7" dirty="0">
                <a:cs typeface="Courier New"/>
              </a:rPr>
              <a:t>open</a:t>
            </a:r>
            <a:r>
              <a:rPr sz="1867" spc="-47" dirty="0">
                <a:cs typeface="Courier New"/>
              </a:rPr>
              <a:t> </a:t>
            </a:r>
            <a:r>
              <a:rPr sz="1867" dirty="0">
                <a:cs typeface="Courier New"/>
              </a:rPr>
              <a:t>a</a:t>
            </a:r>
            <a:r>
              <a:rPr sz="1867" spc="-47" dirty="0">
                <a:cs typeface="Courier New"/>
              </a:rPr>
              <a:t> </a:t>
            </a:r>
            <a:r>
              <a:rPr sz="1867" spc="-7" dirty="0">
                <a:solidFill>
                  <a:srgbClr val="C00000"/>
                </a:solidFill>
                <a:cs typeface="Courier New"/>
              </a:rPr>
              <a:t>bank</a:t>
            </a:r>
            <a:r>
              <a:rPr sz="1867" spc="-40" dirty="0">
                <a:cs typeface="Courier New"/>
              </a:rPr>
              <a:t> </a:t>
            </a:r>
            <a:r>
              <a:rPr sz="1867" spc="-7" dirty="0">
                <a:cs typeface="Courier New"/>
              </a:rPr>
              <a:t>account</a:t>
            </a:r>
            <a:endParaRPr sz="1867" dirty="0">
              <a:cs typeface="Courier New"/>
            </a:endParaRPr>
          </a:p>
        </p:txBody>
      </p:sp>
      <p:grpSp>
        <p:nvGrpSpPr>
          <p:cNvPr id="9" name="object 12">
            <a:extLst>
              <a:ext uri="{FF2B5EF4-FFF2-40B4-BE49-F238E27FC236}">
                <a16:creationId xmlns:a16="http://schemas.microsoft.com/office/drawing/2014/main" id="{12A23679-A4E2-1A85-886F-382D3802B2E7}"/>
              </a:ext>
            </a:extLst>
          </p:cNvPr>
          <p:cNvGrpSpPr/>
          <p:nvPr/>
        </p:nvGrpSpPr>
        <p:grpSpPr>
          <a:xfrm>
            <a:off x="6814855" y="6300249"/>
            <a:ext cx="55033" cy="277705"/>
            <a:chOff x="2473029" y="3966712"/>
            <a:chExt cx="41275" cy="208279"/>
          </a:xfrm>
        </p:grpSpPr>
        <p:sp>
          <p:nvSpPr>
            <p:cNvPr id="10" name="object 13">
              <a:extLst>
                <a:ext uri="{FF2B5EF4-FFF2-40B4-BE49-F238E27FC236}">
                  <a16:creationId xmlns:a16="http://schemas.microsoft.com/office/drawing/2014/main" id="{F358B839-9F72-2278-2E79-0B85CB436CE6}"/>
                </a:ext>
              </a:extLst>
            </p:cNvPr>
            <p:cNvSpPr/>
            <p:nvPr/>
          </p:nvSpPr>
          <p:spPr>
            <a:xfrm>
              <a:off x="2493524" y="4014700"/>
              <a:ext cx="0" cy="155575"/>
            </a:xfrm>
            <a:custGeom>
              <a:avLst/>
              <a:gdLst/>
              <a:ahLst/>
              <a:cxnLst/>
              <a:rect l="l" t="t" r="r" b="b"/>
              <a:pathLst>
                <a:path h="155575">
                  <a:moveTo>
                    <a:pt x="0" y="155249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424242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1" name="object 14">
              <a:extLst>
                <a:ext uri="{FF2B5EF4-FFF2-40B4-BE49-F238E27FC236}">
                  <a16:creationId xmlns:a16="http://schemas.microsoft.com/office/drawing/2014/main" id="{BA868AF4-64CE-E583-675B-908A34D51D5E}"/>
                </a:ext>
              </a:extLst>
            </p:cNvPr>
            <p:cNvSpPr/>
            <p:nvPr/>
          </p:nvSpPr>
          <p:spPr>
            <a:xfrm>
              <a:off x="2477792" y="3971474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31465" y="43225"/>
                  </a:moveTo>
                  <a:lnTo>
                    <a:pt x="0" y="43225"/>
                  </a:lnTo>
                  <a:lnTo>
                    <a:pt x="15732" y="0"/>
                  </a:lnTo>
                  <a:lnTo>
                    <a:pt x="31465" y="43225"/>
                  </a:lnTo>
                  <a:close/>
                </a:path>
              </a:pathLst>
            </a:custGeom>
            <a:solidFill>
              <a:srgbClr val="424242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2" name="object 15">
              <a:extLst>
                <a:ext uri="{FF2B5EF4-FFF2-40B4-BE49-F238E27FC236}">
                  <a16:creationId xmlns:a16="http://schemas.microsoft.com/office/drawing/2014/main" id="{BCD8A0D4-117E-4E82-0D94-F5D12BDACE3D}"/>
                </a:ext>
              </a:extLst>
            </p:cNvPr>
            <p:cNvSpPr/>
            <p:nvPr/>
          </p:nvSpPr>
          <p:spPr>
            <a:xfrm>
              <a:off x="2477792" y="3971474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31465" y="43225"/>
                  </a:moveTo>
                  <a:lnTo>
                    <a:pt x="15732" y="0"/>
                  </a:lnTo>
                  <a:lnTo>
                    <a:pt x="0" y="43225"/>
                  </a:lnTo>
                  <a:lnTo>
                    <a:pt x="31465" y="43225"/>
                  </a:lnTo>
                  <a:close/>
                </a:path>
              </a:pathLst>
            </a:custGeom>
            <a:ln w="9524">
              <a:solidFill>
                <a:srgbClr val="424242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3" name="object 16">
            <a:extLst>
              <a:ext uri="{FF2B5EF4-FFF2-40B4-BE49-F238E27FC236}">
                <a16:creationId xmlns:a16="http://schemas.microsoft.com/office/drawing/2014/main" id="{06638647-8BDE-4086-71D4-38BDF9143B1B}"/>
              </a:ext>
            </a:extLst>
          </p:cNvPr>
          <p:cNvSpPr txBox="1"/>
          <p:nvPr/>
        </p:nvSpPr>
        <p:spPr>
          <a:xfrm>
            <a:off x="5670214" y="5926072"/>
            <a:ext cx="2350347" cy="26332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600" spc="-7" dirty="0">
                <a:solidFill>
                  <a:srgbClr val="C00000"/>
                </a:solidFill>
                <a:cs typeface="Courier New" panose="02070309020205020404" pitchFamily="49" charset="0"/>
              </a:rPr>
              <a:t>[0.9,</a:t>
            </a:r>
            <a:r>
              <a:rPr sz="1600" spc="-47" dirty="0">
                <a:solidFill>
                  <a:srgbClr val="C00000"/>
                </a:solidFill>
                <a:cs typeface="Courier New" panose="02070309020205020404" pitchFamily="49" charset="0"/>
              </a:rPr>
              <a:t> </a:t>
            </a:r>
            <a:r>
              <a:rPr sz="1600" spc="-7" dirty="0">
                <a:solidFill>
                  <a:srgbClr val="C00000"/>
                </a:solidFill>
                <a:cs typeface="Courier New" panose="02070309020205020404" pitchFamily="49" charset="0"/>
              </a:rPr>
              <a:t>-0.2,</a:t>
            </a:r>
            <a:r>
              <a:rPr sz="1600" spc="-40" dirty="0">
                <a:solidFill>
                  <a:srgbClr val="C00000"/>
                </a:solidFill>
                <a:cs typeface="Courier New" panose="02070309020205020404" pitchFamily="49" charset="0"/>
              </a:rPr>
              <a:t> </a:t>
            </a:r>
            <a:r>
              <a:rPr sz="1600" spc="-7" dirty="0">
                <a:solidFill>
                  <a:srgbClr val="C00000"/>
                </a:solidFill>
                <a:cs typeface="Courier New" panose="02070309020205020404" pitchFamily="49" charset="0"/>
              </a:rPr>
              <a:t>1.6,</a:t>
            </a:r>
            <a:r>
              <a:rPr sz="1600" spc="-40" dirty="0">
                <a:solidFill>
                  <a:srgbClr val="C00000"/>
                </a:solidFill>
                <a:cs typeface="Courier New" panose="02070309020205020404" pitchFamily="49" charset="0"/>
              </a:rPr>
              <a:t> </a:t>
            </a:r>
            <a:r>
              <a:rPr sz="1600" spc="-7" dirty="0">
                <a:solidFill>
                  <a:srgbClr val="C00000"/>
                </a:solidFill>
                <a:cs typeface="Courier New" panose="02070309020205020404" pitchFamily="49" charset="0"/>
              </a:rPr>
              <a:t>…]</a:t>
            </a:r>
            <a:endParaRPr sz="1600" dirty="0">
              <a:solidFill>
                <a:srgbClr val="C00000"/>
              </a:solidFill>
              <a:cs typeface="Courier New" panose="02070309020205020404" pitchFamily="49" charset="0"/>
            </a:endParaRPr>
          </a:p>
        </p:txBody>
      </p:sp>
      <p:sp>
        <p:nvSpPr>
          <p:cNvPr id="14" name="object 17">
            <a:extLst>
              <a:ext uri="{FF2B5EF4-FFF2-40B4-BE49-F238E27FC236}">
                <a16:creationId xmlns:a16="http://schemas.microsoft.com/office/drawing/2014/main" id="{2B665D25-BCA4-464D-08AE-48CA8ABA75B0}"/>
              </a:ext>
            </a:extLst>
          </p:cNvPr>
          <p:cNvSpPr txBox="1"/>
          <p:nvPr/>
        </p:nvSpPr>
        <p:spPr>
          <a:xfrm>
            <a:off x="9295736" y="6508217"/>
            <a:ext cx="2451947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7" dirty="0">
                <a:cs typeface="Courier New" panose="02070309020205020404" pitchFamily="49" charset="0"/>
              </a:rPr>
              <a:t>on</a:t>
            </a:r>
            <a:r>
              <a:rPr sz="1867" spc="-47" dirty="0">
                <a:cs typeface="Courier New" panose="02070309020205020404" pitchFamily="49" charset="0"/>
              </a:rPr>
              <a:t> </a:t>
            </a:r>
            <a:r>
              <a:rPr sz="1867" spc="-7" dirty="0">
                <a:cs typeface="Courier New" panose="02070309020205020404" pitchFamily="49" charset="0"/>
              </a:rPr>
              <a:t>the</a:t>
            </a:r>
            <a:r>
              <a:rPr sz="1867" spc="-40" dirty="0">
                <a:cs typeface="Courier New" panose="02070309020205020404" pitchFamily="49" charset="0"/>
              </a:rPr>
              <a:t> </a:t>
            </a:r>
            <a:r>
              <a:rPr sz="1867" spc="-7" dirty="0">
                <a:cs typeface="Courier New" panose="02070309020205020404" pitchFamily="49" charset="0"/>
              </a:rPr>
              <a:t>river</a:t>
            </a:r>
            <a:r>
              <a:rPr sz="1867" spc="-40" dirty="0">
                <a:cs typeface="Courier New" panose="02070309020205020404" pitchFamily="49" charset="0"/>
              </a:rPr>
              <a:t> </a:t>
            </a:r>
            <a:r>
              <a:rPr sz="1867" spc="-7" dirty="0">
                <a:solidFill>
                  <a:srgbClr val="C00000"/>
                </a:solidFill>
                <a:cs typeface="Courier New" panose="02070309020205020404" pitchFamily="49" charset="0"/>
              </a:rPr>
              <a:t>bank</a:t>
            </a:r>
            <a:endParaRPr sz="1867" dirty="0">
              <a:solidFill>
                <a:srgbClr val="C00000"/>
              </a:solidFill>
              <a:cs typeface="Courier New" panose="02070309020205020404" pitchFamily="49" charset="0"/>
            </a:endParaRPr>
          </a:p>
        </p:txBody>
      </p:sp>
      <p:grpSp>
        <p:nvGrpSpPr>
          <p:cNvPr id="15" name="object 18">
            <a:extLst>
              <a:ext uri="{FF2B5EF4-FFF2-40B4-BE49-F238E27FC236}">
                <a16:creationId xmlns:a16="http://schemas.microsoft.com/office/drawing/2014/main" id="{958E1F0B-2F5D-4923-FE6F-BF7449D3F2A3}"/>
              </a:ext>
            </a:extLst>
          </p:cNvPr>
          <p:cNvGrpSpPr/>
          <p:nvPr/>
        </p:nvGrpSpPr>
        <p:grpSpPr>
          <a:xfrm>
            <a:off x="10792349" y="6242100"/>
            <a:ext cx="55033" cy="271780"/>
            <a:chOff x="6281804" y="3966712"/>
            <a:chExt cx="41275" cy="203835"/>
          </a:xfrm>
        </p:grpSpPr>
        <p:sp>
          <p:nvSpPr>
            <p:cNvPr id="16" name="object 19">
              <a:extLst>
                <a:ext uri="{FF2B5EF4-FFF2-40B4-BE49-F238E27FC236}">
                  <a16:creationId xmlns:a16="http://schemas.microsoft.com/office/drawing/2014/main" id="{7C4C864D-7395-A257-D56C-61B3BA0D768A}"/>
                </a:ext>
              </a:extLst>
            </p:cNvPr>
            <p:cNvSpPr/>
            <p:nvPr/>
          </p:nvSpPr>
          <p:spPr>
            <a:xfrm>
              <a:off x="6302299" y="4014700"/>
              <a:ext cx="0" cy="155575"/>
            </a:xfrm>
            <a:custGeom>
              <a:avLst/>
              <a:gdLst/>
              <a:ahLst/>
              <a:cxnLst/>
              <a:rect l="l" t="t" r="r" b="b"/>
              <a:pathLst>
                <a:path h="155575">
                  <a:moveTo>
                    <a:pt x="0" y="155249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424242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7" name="object 20">
              <a:extLst>
                <a:ext uri="{FF2B5EF4-FFF2-40B4-BE49-F238E27FC236}">
                  <a16:creationId xmlns:a16="http://schemas.microsoft.com/office/drawing/2014/main" id="{A0959DAE-BE5F-F68D-C765-88931A51B135}"/>
                </a:ext>
              </a:extLst>
            </p:cNvPr>
            <p:cNvSpPr/>
            <p:nvPr/>
          </p:nvSpPr>
          <p:spPr>
            <a:xfrm>
              <a:off x="6286567" y="3971474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31465" y="43225"/>
                  </a:moveTo>
                  <a:lnTo>
                    <a:pt x="0" y="43225"/>
                  </a:lnTo>
                  <a:lnTo>
                    <a:pt x="15732" y="0"/>
                  </a:lnTo>
                  <a:lnTo>
                    <a:pt x="31465" y="43225"/>
                  </a:lnTo>
                  <a:close/>
                </a:path>
              </a:pathLst>
            </a:custGeom>
            <a:solidFill>
              <a:srgbClr val="424242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8" name="object 21">
              <a:extLst>
                <a:ext uri="{FF2B5EF4-FFF2-40B4-BE49-F238E27FC236}">
                  <a16:creationId xmlns:a16="http://schemas.microsoft.com/office/drawing/2014/main" id="{18A579B8-D98F-B887-560C-0A10D1F92410}"/>
                </a:ext>
              </a:extLst>
            </p:cNvPr>
            <p:cNvSpPr/>
            <p:nvPr/>
          </p:nvSpPr>
          <p:spPr>
            <a:xfrm>
              <a:off x="6286567" y="3971474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31465" y="43225"/>
                  </a:moveTo>
                  <a:lnTo>
                    <a:pt x="15732" y="0"/>
                  </a:lnTo>
                  <a:lnTo>
                    <a:pt x="0" y="43225"/>
                  </a:lnTo>
                  <a:lnTo>
                    <a:pt x="31465" y="43225"/>
                  </a:lnTo>
                  <a:close/>
                </a:path>
              </a:pathLst>
            </a:custGeom>
            <a:ln w="9524">
              <a:solidFill>
                <a:srgbClr val="424242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9" name="object 22">
            <a:extLst>
              <a:ext uri="{FF2B5EF4-FFF2-40B4-BE49-F238E27FC236}">
                <a16:creationId xmlns:a16="http://schemas.microsoft.com/office/drawing/2014/main" id="{7E02DC53-D3D1-0B67-9B4B-EED6089FA82C}"/>
              </a:ext>
            </a:extLst>
          </p:cNvPr>
          <p:cNvSpPr txBox="1"/>
          <p:nvPr/>
        </p:nvSpPr>
        <p:spPr>
          <a:xfrm>
            <a:off x="9647709" y="5867923"/>
            <a:ext cx="2472267" cy="26332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600" spc="-7" dirty="0">
                <a:solidFill>
                  <a:srgbClr val="C00000"/>
                </a:solidFill>
                <a:cs typeface="Courier New" panose="02070309020205020404" pitchFamily="49" charset="0"/>
              </a:rPr>
              <a:t>[-1.9,</a:t>
            </a:r>
            <a:r>
              <a:rPr sz="1600" spc="-47" dirty="0">
                <a:solidFill>
                  <a:srgbClr val="C00000"/>
                </a:solidFill>
                <a:cs typeface="Courier New" panose="02070309020205020404" pitchFamily="49" charset="0"/>
              </a:rPr>
              <a:t> </a:t>
            </a:r>
            <a:r>
              <a:rPr sz="1600" spc="-7" dirty="0">
                <a:solidFill>
                  <a:srgbClr val="C00000"/>
                </a:solidFill>
                <a:cs typeface="Courier New" panose="02070309020205020404" pitchFamily="49" charset="0"/>
              </a:rPr>
              <a:t>-0.4,</a:t>
            </a:r>
            <a:r>
              <a:rPr sz="1600" spc="-40" dirty="0">
                <a:solidFill>
                  <a:srgbClr val="C00000"/>
                </a:solidFill>
                <a:cs typeface="Courier New" panose="02070309020205020404" pitchFamily="49" charset="0"/>
              </a:rPr>
              <a:t> </a:t>
            </a:r>
            <a:r>
              <a:rPr sz="1600" spc="-7" dirty="0">
                <a:solidFill>
                  <a:srgbClr val="C00000"/>
                </a:solidFill>
                <a:cs typeface="Courier New" panose="02070309020205020404" pitchFamily="49" charset="0"/>
              </a:rPr>
              <a:t>0.1,</a:t>
            </a:r>
            <a:r>
              <a:rPr sz="1600" spc="-40" dirty="0">
                <a:solidFill>
                  <a:srgbClr val="C00000"/>
                </a:solidFill>
                <a:cs typeface="Courier New" panose="02070309020205020404" pitchFamily="49" charset="0"/>
              </a:rPr>
              <a:t> </a:t>
            </a:r>
            <a:r>
              <a:rPr sz="1600" spc="-7" dirty="0">
                <a:solidFill>
                  <a:srgbClr val="C00000"/>
                </a:solidFill>
                <a:cs typeface="Courier New" panose="02070309020205020404" pitchFamily="49" charset="0"/>
              </a:rPr>
              <a:t>…]</a:t>
            </a:r>
            <a:endParaRPr sz="1600" dirty="0">
              <a:solidFill>
                <a:srgbClr val="C00000"/>
              </a:solidFill>
              <a:cs typeface="Courier New" panose="020703090202050204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19E2C2C-9BD3-14A6-0DFC-F8BFBD7F8B54}"/>
              </a:ext>
            </a:extLst>
          </p:cNvPr>
          <p:cNvSpPr txBox="1"/>
          <p:nvPr/>
        </p:nvSpPr>
        <p:spPr>
          <a:xfrm>
            <a:off x="5541509" y="5131242"/>
            <a:ext cx="61055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05543" algn="ctr"/>
            <a:r>
              <a:rPr lang="en-US" sz="1800" spc="-7" dirty="0">
                <a:solidFill>
                  <a:srgbClr val="C00000"/>
                </a:solidFill>
                <a:cs typeface="Courier New"/>
              </a:rPr>
              <a:t>bank</a:t>
            </a:r>
          </a:p>
          <a:p>
            <a:pPr marL="405543" algn="ctr"/>
            <a:r>
              <a:rPr lang="en-US" sz="1800" spc="-7" dirty="0">
                <a:solidFill>
                  <a:srgbClr val="C00000"/>
                </a:solidFill>
                <a:cs typeface="Courier New"/>
              </a:rPr>
              <a:t>[0.3,</a:t>
            </a:r>
            <a:r>
              <a:rPr lang="en-US" sz="1800" spc="-40" dirty="0">
                <a:solidFill>
                  <a:srgbClr val="C00000"/>
                </a:solidFill>
                <a:cs typeface="Courier New"/>
              </a:rPr>
              <a:t> </a:t>
            </a:r>
            <a:r>
              <a:rPr lang="en-US" sz="1800" spc="-7" dirty="0">
                <a:solidFill>
                  <a:srgbClr val="C00000"/>
                </a:solidFill>
                <a:cs typeface="Courier New"/>
              </a:rPr>
              <a:t>0.2,</a:t>
            </a:r>
            <a:r>
              <a:rPr lang="en-US" sz="1800" spc="-40" dirty="0">
                <a:solidFill>
                  <a:srgbClr val="C00000"/>
                </a:solidFill>
                <a:cs typeface="Courier New"/>
              </a:rPr>
              <a:t> </a:t>
            </a:r>
            <a:r>
              <a:rPr lang="en-US" sz="1800" spc="-7" dirty="0">
                <a:solidFill>
                  <a:srgbClr val="C00000"/>
                </a:solidFill>
                <a:cs typeface="Courier New"/>
              </a:rPr>
              <a:t>-0.8,</a:t>
            </a:r>
            <a:r>
              <a:rPr lang="en-US" sz="1800" spc="-40" dirty="0">
                <a:solidFill>
                  <a:srgbClr val="C00000"/>
                </a:solidFill>
                <a:cs typeface="Courier New"/>
              </a:rPr>
              <a:t> </a:t>
            </a:r>
            <a:r>
              <a:rPr lang="en-US" sz="1800" spc="-7" dirty="0">
                <a:solidFill>
                  <a:srgbClr val="C00000"/>
                </a:solidFill>
                <a:cs typeface="Courier New"/>
              </a:rPr>
              <a:t>…]</a:t>
            </a:r>
            <a:endParaRPr lang="en-US" sz="1800" dirty="0">
              <a:solidFill>
                <a:srgbClr val="C00000"/>
              </a:solidFill>
              <a:cs typeface="Courier New"/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F0218C2-6706-8D70-94E1-12A7373D3D08}"/>
              </a:ext>
            </a:extLst>
          </p:cNvPr>
          <p:cNvCxnSpPr/>
          <p:nvPr/>
        </p:nvCxnSpPr>
        <p:spPr>
          <a:xfrm>
            <a:off x="8732457" y="5777573"/>
            <a:ext cx="821118" cy="2220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EEBD481-C228-874B-4B04-E89A980B99F0}"/>
              </a:ext>
            </a:extLst>
          </p:cNvPr>
          <p:cNvCxnSpPr>
            <a:cxnSpLocks/>
            <a:stCxn id="21" idx="2"/>
          </p:cNvCxnSpPr>
          <p:nvPr/>
        </p:nvCxnSpPr>
        <p:spPr>
          <a:xfrm flipH="1">
            <a:off x="7198385" y="5777573"/>
            <a:ext cx="1395886" cy="3105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565315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FFC9C1-C175-A536-C0E8-03F47E91EE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688" y="225209"/>
            <a:ext cx="9258707" cy="1025921"/>
          </a:xfrm>
        </p:spPr>
        <p:txBody>
          <a:bodyPr>
            <a:normAutofit/>
          </a:bodyPr>
          <a:lstStyle/>
          <a:p>
            <a:r>
              <a:rPr lang="en-US" dirty="0"/>
              <a:t>Pragmatic Analysis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8F767C-2F14-8187-C0F0-62FCA5BA4E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03688" y="1397673"/>
            <a:ext cx="10843264" cy="5165052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For pragmatic analysis of a text, </a:t>
            </a:r>
            <a:r>
              <a:rPr lang="en-US" dirty="0">
                <a:solidFill>
                  <a:srgbClr val="C00000"/>
                </a:solidFill>
              </a:rPr>
              <a:t>many</a:t>
            </a:r>
            <a:r>
              <a:rPr lang="en-US" dirty="0"/>
              <a:t> other </a:t>
            </a:r>
            <a:r>
              <a:rPr lang="en-US" dirty="0">
                <a:solidFill>
                  <a:srgbClr val="C00000"/>
                </a:solidFill>
              </a:rPr>
              <a:t>aspects</a:t>
            </a:r>
            <a:r>
              <a:rPr lang="en-US" dirty="0"/>
              <a:t> of a text should be extracted:</a:t>
            </a:r>
          </a:p>
          <a:p>
            <a:r>
              <a:rPr lang="en-US" dirty="0"/>
              <a:t>Meaning of content regarding  </a:t>
            </a:r>
            <a:r>
              <a:rPr lang="en-US" dirty="0">
                <a:solidFill>
                  <a:srgbClr val="C00000"/>
                </a:solidFill>
              </a:rPr>
              <a:t>type </a:t>
            </a:r>
            <a:r>
              <a:rPr lang="en-US" dirty="0"/>
              <a:t>of content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(e.g. scientific, story , ..) </a:t>
            </a:r>
          </a:p>
          <a:p>
            <a:r>
              <a:rPr lang="en-US" dirty="0"/>
              <a:t>Meaning of content regarding </a:t>
            </a:r>
            <a:r>
              <a:rPr lang="en-US" dirty="0">
                <a:solidFill>
                  <a:srgbClr val="C00000"/>
                </a:solidFill>
              </a:rPr>
              <a:t>topic</a:t>
            </a:r>
            <a:r>
              <a:rPr lang="en-US" dirty="0"/>
              <a:t> of content</a:t>
            </a:r>
          </a:p>
          <a:p>
            <a:r>
              <a:rPr lang="en-US" dirty="0"/>
              <a:t>etc.</a:t>
            </a:r>
          </a:p>
          <a:p>
            <a:pPr marL="0" indent="0">
              <a:buNone/>
            </a:pPr>
            <a:r>
              <a:rPr lang="en-US" dirty="0"/>
              <a:t>Example: Sentence 1 : Prince…UK…Harry </a:t>
            </a:r>
            <a:r>
              <a:rPr lang="en-US" dirty="0">
                <a:sym typeface="Wingdings" panose="05000000000000000000" pitchFamily="2" charset="2"/>
              </a:rPr>
              <a:t> Type: News  News about prince </a:t>
            </a:r>
            <a:r>
              <a:rPr lang="en-US" dirty="0"/>
              <a:t>Harry</a:t>
            </a:r>
          </a:p>
          <a:p>
            <a:pPr marL="0" indent="0">
              <a:buNone/>
            </a:pPr>
            <a:r>
              <a:rPr lang="en-US" dirty="0"/>
              <a:t>                  Sentence 2 : Prince…Magic…Harry  </a:t>
            </a:r>
            <a:r>
              <a:rPr lang="en-US" dirty="0">
                <a:sym typeface="Wingdings" panose="05000000000000000000" pitchFamily="2" charset="2"/>
              </a:rPr>
              <a:t> Type: Story  Story about </a:t>
            </a:r>
            <a:r>
              <a:rPr lang="en-US" dirty="0"/>
              <a:t>Harry Potter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Single-head</a:t>
            </a:r>
            <a:r>
              <a:rPr lang="en-US" dirty="0"/>
              <a:t> attention focuses on </a:t>
            </a:r>
            <a:r>
              <a:rPr lang="en-US" dirty="0">
                <a:solidFill>
                  <a:srgbClr val="C00000"/>
                </a:solidFill>
              </a:rPr>
              <a:t>one</a:t>
            </a:r>
            <a:r>
              <a:rPr lang="en-US" dirty="0"/>
              <a:t> specific aspect</a:t>
            </a:r>
          </a:p>
          <a:p>
            <a:pPr marL="0" indent="0">
              <a:buNone/>
            </a:pPr>
            <a:r>
              <a:rPr lang="en-US" dirty="0"/>
              <a:t>To extract information on</a:t>
            </a:r>
            <a:r>
              <a:rPr lang="en-US" dirty="0">
                <a:solidFill>
                  <a:srgbClr val="C00000"/>
                </a:solidFill>
              </a:rPr>
              <a:t> several</a:t>
            </a:r>
            <a:r>
              <a:rPr lang="en-US" dirty="0"/>
              <a:t> aspects of a text, we need </a:t>
            </a:r>
            <a:r>
              <a:rPr lang="en-US" dirty="0">
                <a:solidFill>
                  <a:srgbClr val="C00000"/>
                </a:solidFill>
              </a:rPr>
              <a:t>several</a:t>
            </a:r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sets of Q,K,V</a:t>
            </a:r>
          </a:p>
          <a:p>
            <a:pPr marL="0" indent="0">
              <a:buNone/>
            </a:pPr>
            <a:r>
              <a:rPr lang="en-US" dirty="0"/>
              <a:t>Understanding multiple contextual clues can </a:t>
            </a:r>
            <a:r>
              <a:rPr lang="en-US" dirty="0">
                <a:solidFill>
                  <a:srgbClr val="C00000"/>
                </a:solidFill>
              </a:rPr>
              <a:t>facilitate pragmatic analysis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1E6108B4-BF47-8110-8F1B-1B19D5EE64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6175" y="3755042"/>
            <a:ext cx="3244381" cy="1914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75983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76302" y="437232"/>
            <a:ext cx="10711015" cy="569387"/>
          </a:xfrm>
          <a:prstGeom prst="rect">
            <a:avLst/>
          </a:prstGeom>
        </p:spPr>
        <p:txBody>
          <a:bodyPr vert="horz" wrap="square" lIns="0" tIns="15240" rIns="0" bIns="0" rtlCol="0" anchor="ctr">
            <a:spAutoFit/>
          </a:bodyPr>
          <a:lstStyle/>
          <a:p>
            <a:pPr marL="12700">
              <a:spcBef>
                <a:spcPts val="120"/>
              </a:spcBef>
            </a:pPr>
            <a:r>
              <a:rPr sz="4000" dirty="0"/>
              <a:t>Multi-Headed Attention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76302" y="1155702"/>
            <a:ext cx="10934698" cy="15901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  <a:tabLst>
                <a:tab pos="177161" algn="l"/>
              </a:tabLst>
            </a:pPr>
            <a:r>
              <a:rPr lang="en-US" sz="2800" dirty="0">
                <a:latin typeface="Calibri"/>
                <a:cs typeface="Calibri"/>
              </a:rPr>
              <a:t>Capturing different aspects of context can be done multiple</a:t>
            </a:r>
            <a:r>
              <a:rPr lang="en-US" sz="2800" spc="-65" dirty="0">
                <a:latin typeface="Calibri"/>
                <a:cs typeface="Calibri"/>
              </a:rPr>
              <a:t> </a:t>
            </a:r>
            <a:r>
              <a:rPr lang="en-US" sz="2800" dirty="0">
                <a:latin typeface="Calibri"/>
                <a:cs typeface="Calibri"/>
              </a:rPr>
              <a:t>times</a:t>
            </a:r>
            <a:r>
              <a:rPr lang="en-US"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in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spc="-11" dirty="0">
                <a:solidFill>
                  <a:srgbClr val="C00000"/>
                </a:solidFill>
                <a:latin typeface="Calibri"/>
                <a:cs typeface="Calibri"/>
              </a:rPr>
              <a:t>parallel</a:t>
            </a:r>
            <a:endParaRPr sz="2800" dirty="0">
              <a:solidFill>
                <a:srgbClr val="C00000"/>
              </a:solidFill>
              <a:latin typeface="Calibri"/>
              <a:cs typeface="Calibri"/>
            </a:endParaRPr>
          </a:p>
          <a:p>
            <a:pPr marL="520052" lvl="1" indent="-164461">
              <a:spcBef>
                <a:spcPts val="60"/>
              </a:spcBef>
              <a:buFont typeface="Arial MT"/>
              <a:buChar char="•"/>
              <a:tabLst>
                <a:tab pos="520052" algn="l"/>
              </a:tabLst>
            </a:pPr>
            <a:r>
              <a:rPr lang="en-US" sz="2400" dirty="0">
                <a:solidFill>
                  <a:srgbClr val="C00000"/>
                </a:solidFill>
                <a:latin typeface="Calibri"/>
                <a:cs typeface="Calibri"/>
              </a:rPr>
              <a:t>Several attention</a:t>
            </a:r>
            <a:r>
              <a:rPr lang="en-US" sz="2400" dirty="0">
                <a:latin typeface="Calibri"/>
                <a:cs typeface="Calibri"/>
              </a:rPr>
              <a:t> block (Multi-head attention) </a:t>
            </a:r>
          </a:p>
          <a:p>
            <a:pPr marL="520052" lvl="1" indent="-164461">
              <a:spcBef>
                <a:spcPts val="60"/>
              </a:spcBef>
              <a:buFont typeface="Arial MT"/>
              <a:buChar char="•"/>
              <a:tabLst>
                <a:tab pos="520052" algn="l"/>
              </a:tabLst>
            </a:pPr>
            <a:r>
              <a:rPr lang="en-US" sz="2400" dirty="0">
                <a:latin typeface="Calibri"/>
                <a:cs typeface="Calibri"/>
              </a:rPr>
              <a:t>Each attention head is focused on </a:t>
            </a:r>
            <a:r>
              <a:rPr lang="en-US" sz="2400" dirty="0">
                <a:solidFill>
                  <a:srgbClr val="C00000"/>
                </a:solidFill>
                <a:latin typeface="Calibri"/>
                <a:cs typeface="Calibri"/>
              </a:rPr>
              <a:t>one aspect </a:t>
            </a:r>
          </a:p>
          <a:p>
            <a:pPr marL="520052" lvl="1" indent="-164461">
              <a:spcBef>
                <a:spcPts val="60"/>
              </a:spcBef>
              <a:buFont typeface="Arial MT"/>
              <a:buChar char="•"/>
              <a:tabLst>
                <a:tab pos="520052" algn="l"/>
              </a:tabLst>
            </a:pPr>
            <a:r>
              <a:rPr sz="2400" dirty="0">
                <a:latin typeface="Calibri"/>
                <a:cs typeface="Calibri"/>
              </a:rPr>
              <a:t>Need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to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C00000"/>
                </a:solidFill>
                <a:latin typeface="Calibri"/>
                <a:cs typeface="Calibri"/>
              </a:rPr>
              <a:t>combine</a:t>
            </a:r>
            <a:r>
              <a:rPr sz="2400" spc="-5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C00000"/>
                </a:solidFill>
                <a:latin typeface="Calibri"/>
                <a:cs typeface="Calibri"/>
              </a:rPr>
              <a:t>the</a:t>
            </a:r>
            <a:r>
              <a:rPr sz="2400" spc="-6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C00000"/>
                </a:solidFill>
                <a:latin typeface="Calibri"/>
                <a:cs typeface="Calibri"/>
              </a:rPr>
              <a:t>resulting</a:t>
            </a:r>
            <a:r>
              <a:rPr sz="2400" spc="-5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output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sums</a:t>
            </a:r>
            <a:endParaRPr sz="2400" dirty="0">
              <a:latin typeface="Calibri"/>
              <a:cs typeface="Calibri"/>
            </a:endParaRPr>
          </a:p>
        </p:txBody>
      </p:sp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8AA0349D-CB6C-8E8E-2D55-5FF99D4E4F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0890" y="1660635"/>
            <a:ext cx="4370110" cy="484001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DF45D2D-D146-C59D-67D1-BEB35C186F9D}"/>
              </a:ext>
            </a:extLst>
          </p:cNvPr>
          <p:cNvSpPr txBox="1"/>
          <p:nvPr/>
        </p:nvSpPr>
        <p:spPr>
          <a:xfrm>
            <a:off x="1162984" y="5774437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just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GPT-3 has 96 attention heads</a:t>
            </a:r>
          </a:p>
          <a:p>
            <a:pPr marL="0" indent="0" algn="just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Multi- head Attention can be handled in parallel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D157A8-EE7C-D23A-5975-2AEAA99675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2984" y="3131446"/>
            <a:ext cx="5762625" cy="2257425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371E71-C8B4-D114-94E7-500DB3F3B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Dimension Reduction in Multi-head Attention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97590A-61EF-1DF4-CE80-F5FB50BDC2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multi-head attention, each head typically focuses on a </a:t>
            </a:r>
            <a:r>
              <a:rPr lang="en-US" dirty="0">
                <a:solidFill>
                  <a:srgbClr val="FF0000"/>
                </a:solidFill>
              </a:rPr>
              <a:t>subset of the dimensions</a:t>
            </a:r>
            <a:r>
              <a:rPr lang="en-US" dirty="0"/>
              <a:t> of the embedding. </a:t>
            </a:r>
          </a:p>
          <a:p>
            <a:r>
              <a:rPr lang="en-US" dirty="0"/>
              <a:t>This allows the model to capture </a:t>
            </a:r>
            <a:r>
              <a:rPr lang="en-US" dirty="0">
                <a:solidFill>
                  <a:srgbClr val="FF0000"/>
                </a:solidFill>
              </a:rPr>
              <a:t>different types </a:t>
            </a:r>
            <a:r>
              <a:rPr lang="en-US" dirty="0"/>
              <a:t>of relationships in the data while keeping the overall computational cost manageable.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000" dirty="0"/>
              <a:t>Example:</a:t>
            </a:r>
          </a:p>
          <a:p>
            <a:pPr marL="0" indent="0">
              <a:buNone/>
            </a:pPr>
            <a:r>
              <a:rPr lang="en-US" sz="2000" dirty="0"/>
              <a:t>d model​ = 12288 (input embedding size),</a:t>
            </a:r>
          </a:p>
          <a:p>
            <a:pPr marL="0" indent="0">
              <a:buNone/>
            </a:pPr>
            <a:r>
              <a:rPr lang="en-US" sz="2000" dirty="0"/>
              <a:t>ℎ = 96 (number of heads),</a:t>
            </a:r>
          </a:p>
          <a:p>
            <a:pPr marL="0" indent="0">
              <a:buNone/>
            </a:pPr>
            <a:r>
              <a:rPr lang="en-US" sz="2000" dirty="0"/>
              <a:t>𝑑𝑘=𝑑𝑚𝑜𝑑𝑒𝑙/ℎ = 128 (embedding size per head</a:t>
            </a:r>
            <a:r>
              <a:rPr lang="en-US" sz="2400" dirty="0"/>
              <a:t>).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006F84C-D614-A077-99CD-F1478E47E0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5060" y="3857625"/>
            <a:ext cx="4148290" cy="279558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0C95400-2F94-C85C-838C-33FE100CD5B5}"/>
              </a:ext>
            </a:extLst>
          </p:cNvPr>
          <p:cNvSpPr txBox="1"/>
          <p:nvPr/>
        </p:nvSpPr>
        <p:spPr>
          <a:xfrm>
            <a:off x="6286500" y="5082797"/>
            <a:ext cx="1485900" cy="3833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Embedding</a:t>
            </a:r>
          </a:p>
        </p:txBody>
      </p:sp>
    </p:spTree>
    <p:extLst>
      <p:ext uri="{BB962C8B-B14F-4D97-AF65-F5344CB8AC3E}">
        <p14:creationId xmlns:p14="http://schemas.microsoft.com/office/powerpoint/2010/main" val="326756672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diagram of a machine learning&#10;&#10;Description automatically generated">
            <a:extLst>
              <a:ext uri="{FF2B5EF4-FFF2-40B4-BE49-F238E27FC236}">
                <a16:creationId xmlns:a16="http://schemas.microsoft.com/office/drawing/2014/main" id="{656F1516-71AC-BB91-BE4A-EC6EDEB6A3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1406" y="839704"/>
            <a:ext cx="2138259" cy="29231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2D67B0-8C9A-EB37-036C-A94C63B3E7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29" y="446689"/>
            <a:ext cx="9258707" cy="512961"/>
          </a:xfrm>
        </p:spPr>
        <p:txBody>
          <a:bodyPr>
            <a:normAutofit fontScale="90000"/>
          </a:bodyPr>
          <a:lstStyle/>
          <a:p>
            <a:r>
              <a:rPr lang="en-US" dirty="0"/>
              <a:t>Discourse Integration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B49FD8-2721-4255-E55A-7A9847C8C7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7027" y="1295400"/>
            <a:ext cx="7007224" cy="5238750"/>
          </a:xfrm>
        </p:spPr>
        <p:txBody>
          <a:bodyPr>
            <a:normAutofit/>
          </a:bodyPr>
          <a:lstStyle/>
          <a:p>
            <a:r>
              <a:rPr lang="en-US" dirty="0"/>
              <a:t>Stacking multiple layers (</a:t>
            </a:r>
            <a:r>
              <a:rPr lang="en-US" dirty="0">
                <a:solidFill>
                  <a:srgbClr val="C00000"/>
                </a:solidFill>
              </a:rPr>
              <a:t>Multi-layer Attention</a:t>
            </a:r>
            <a:r>
              <a:rPr lang="en-US" dirty="0"/>
              <a:t>) allows the model to build a </a:t>
            </a:r>
            <a:r>
              <a:rPr lang="en-US" dirty="0">
                <a:solidFill>
                  <a:srgbClr val="C00000"/>
                </a:solidFill>
              </a:rPr>
              <a:t>hierarchical understanding</a:t>
            </a:r>
            <a:r>
              <a:rPr lang="en-US" dirty="0"/>
              <a:t> of the text</a:t>
            </a:r>
          </a:p>
          <a:p>
            <a:endParaRPr lang="en-US" dirty="0"/>
          </a:p>
          <a:p>
            <a:r>
              <a:rPr lang="en-US" dirty="0"/>
              <a:t>Early layers focus on simple and syntactic relationships, while </a:t>
            </a:r>
            <a:r>
              <a:rPr lang="en-US" dirty="0">
                <a:solidFill>
                  <a:srgbClr val="C00000"/>
                </a:solidFill>
              </a:rPr>
              <a:t>deeper layers </a:t>
            </a:r>
            <a:r>
              <a:rPr lang="en-US" dirty="0"/>
              <a:t>capture </a:t>
            </a:r>
            <a:r>
              <a:rPr lang="en-US" dirty="0">
                <a:solidFill>
                  <a:srgbClr val="C00000"/>
                </a:solidFill>
              </a:rPr>
              <a:t>higher-level </a:t>
            </a:r>
            <a:r>
              <a:rPr lang="en-US" dirty="0"/>
              <a:t>semantics and more complex and </a:t>
            </a:r>
            <a:r>
              <a:rPr lang="en-US" dirty="0">
                <a:solidFill>
                  <a:srgbClr val="C00000"/>
                </a:solidFill>
              </a:rPr>
              <a:t>abstract relations </a:t>
            </a:r>
          </a:p>
          <a:p>
            <a:endParaRPr lang="en-US" dirty="0"/>
          </a:p>
          <a:p>
            <a:r>
              <a:rPr lang="en-US" dirty="0"/>
              <a:t>Capturing </a:t>
            </a:r>
            <a:r>
              <a:rPr lang="en-US" dirty="0">
                <a:solidFill>
                  <a:srgbClr val="C00000"/>
                </a:solidFill>
              </a:rPr>
              <a:t>long-range dependencies </a:t>
            </a:r>
            <a:r>
              <a:rPr lang="en-US" dirty="0"/>
              <a:t>between words that might be far apart which is critical for </a:t>
            </a:r>
            <a:r>
              <a:rPr lang="en-US" dirty="0">
                <a:solidFill>
                  <a:srgbClr val="C00000"/>
                </a:solidFill>
              </a:rPr>
              <a:t>discourse integration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677DA3-9A90-1048-1A3B-059A06592F30}"/>
              </a:ext>
            </a:extLst>
          </p:cNvPr>
          <p:cNvSpPr txBox="1"/>
          <p:nvPr/>
        </p:nvSpPr>
        <p:spPr>
          <a:xfrm>
            <a:off x="8439150" y="3780487"/>
            <a:ext cx="3943350" cy="3751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GPT 3 has 96 attention layers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D8FC104-1DA8-DD90-7F9A-84DC92B5C6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8650" y="4369590"/>
            <a:ext cx="3486150" cy="250614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CAC5DC0-A138-94EE-F574-1E8AF23C9F16}"/>
              </a:ext>
            </a:extLst>
          </p:cNvPr>
          <p:cNvSpPr txBox="1"/>
          <p:nvPr/>
        </p:nvSpPr>
        <p:spPr>
          <a:xfrm>
            <a:off x="6234752" y="6411311"/>
            <a:ext cx="21050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One refers to road</a:t>
            </a:r>
          </a:p>
        </p:txBody>
      </p:sp>
    </p:spTree>
    <p:extLst>
      <p:ext uri="{BB962C8B-B14F-4D97-AF65-F5344CB8AC3E}">
        <p14:creationId xmlns:p14="http://schemas.microsoft.com/office/powerpoint/2010/main" val="380578366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40025" y="455902"/>
            <a:ext cx="8063949" cy="622222"/>
          </a:xfrm>
          <a:prstGeom prst="rect">
            <a:avLst/>
          </a:prstGeom>
        </p:spPr>
        <p:txBody>
          <a:bodyPr vert="horz" wrap="square" lIns="0" tIns="1270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 dirty="0"/>
              <a:t>Self-Attention</a:t>
            </a:r>
            <a:r>
              <a:rPr lang="en-US" spc="-5" dirty="0"/>
              <a:t> vs RNN</a:t>
            </a:r>
            <a:endParaRPr spc="-5" dirty="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72991" y="3248072"/>
            <a:ext cx="3578027" cy="3452797"/>
          </a:xfrm>
          <a:prstGeom prst="rect">
            <a:avLst/>
          </a:prstGeom>
        </p:spPr>
      </p:pic>
      <p:sp>
        <p:nvSpPr>
          <p:cNvPr id="16" name="object 3">
            <a:extLst>
              <a:ext uri="{FF2B5EF4-FFF2-40B4-BE49-F238E27FC236}">
                <a16:creationId xmlns:a16="http://schemas.microsoft.com/office/drawing/2014/main" id="{31A51E3B-5BFA-7F91-CBAF-3E3D9C60C922}"/>
              </a:ext>
            </a:extLst>
          </p:cNvPr>
          <p:cNvSpPr txBox="1"/>
          <p:nvPr/>
        </p:nvSpPr>
        <p:spPr>
          <a:xfrm>
            <a:off x="744119" y="1505375"/>
            <a:ext cx="10904956" cy="1304202"/>
          </a:xfrm>
          <a:prstGeom prst="rect">
            <a:avLst/>
          </a:prstGeom>
        </p:spPr>
        <p:txBody>
          <a:bodyPr vert="horz" wrap="square" lIns="0" tIns="123189" rIns="0" bIns="0" rtlCol="0">
            <a:spAutoFit/>
          </a:bodyPr>
          <a:lstStyle/>
          <a:p>
            <a:pPr marL="354965" indent="-342900">
              <a:spcBef>
                <a:spcPts val="969"/>
              </a:spcBef>
              <a:buFont typeface="Arial" panose="020B0604020202020204" pitchFamily="34" charset="0"/>
              <a:buChar char="•"/>
              <a:tabLst>
                <a:tab pos="347980" algn="l"/>
                <a:tab pos="349250" algn="l"/>
              </a:tabLst>
            </a:pPr>
            <a:r>
              <a:rPr lang="en-US" sz="2000" spc="-5" dirty="0">
                <a:latin typeface="Arial MT"/>
                <a:cs typeface="Arial MT"/>
              </a:rPr>
              <a:t>Despite the </a:t>
            </a:r>
            <a:r>
              <a:rPr lang="en-US" sz="2000" spc="-5" dirty="0">
                <a:solidFill>
                  <a:srgbClr val="C00000"/>
                </a:solidFill>
                <a:latin typeface="Arial MT"/>
                <a:cs typeface="Arial MT"/>
              </a:rPr>
              <a:t>sequential</a:t>
            </a:r>
            <a:r>
              <a:rPr lang="en-US" sz="2000" spc="-5" dirty="0">
                <a:latin typeface="Arial MT"/>
                <a:cs typeface="Arial MT"/>
              </a:rPr>
              <a:t> processing in RNNs, self-attention is </a:t>
            </a:r>
            <a:r>
              <a:rPr lang="en-US" sz="2000" spc="-5" dirty="0">
                <a:solidFill>
                  <a:srgbClr val="C00000"/>
                </a:solidFill>
                <a:latin typeface="Arial MT"/>
                <a:cs typeface="Arial MT"/>
              </a:rPr>
              <a:t>order agnostic</a:t>
            </a:r>
          </a:p>
          <a:p>
            <a:pPr marL="354965" indent="-342900">
              <a:spcBef>
                <a:spcPts val="969"/>
              </a:spcBef>
              <a:buFont typeface="Arial" panose="020B0604020202020204" pitchFamily="34" charset="0"/>
              <a:buChar char="•"/>
              <a:tabLst>
                <a:tab pos="347980" algn="l"/>
                <a:tab pos="349250" algn="l"/>
              </a:tabLst>
            </a:pPr>
            <a:r>
              <a:rPr lang="en-US" sz="2000" b="0" i="0" u="none" strike="noStrike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Self-</a:t>
            </a:r>
            <a:r>
              <a:rPr lang="en-US" sz="2000" kern="100" dirty="0"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attention captures </a:t>
            </a:r>
            <a:r>
              <a:rPr lang="en-US" sz="2000" b="0" i="0" u="none" strike="noStrike" kern="100" dirty="0">
                <a:solidFill>
                  <a:srgbClr val="C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long-range dependencies </a:t>
            </a:r>
            <a:r>
              <a:rPr lang="en-US" sz="2000" b="0" i="0" u="none" strike="noStrike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which cannot be captured by RNN attention</a:t>
            </a:r>
            <a:endParaRPr lang="en-US" sz="2000" b="0" i="0" u="none" strike="noStrike" dirty="0">
              <a:effectLst/>
              <a:latin typeface="Arial" panose="020B0604020202020204" pitchFamily="34" charset="0"/>
            </a:endParaRPr>
          </a:p>
          <a:p>
            <a:pPr marL="354965" indent="-342900">
              <a:spcBef>
                <a:spcPts val="969"/>
              </a:spcBef>
              <a:buFont typeface="Arial" panose="020B0604020202020204" pitchFamily="34" charset="0"/>
              <a:buChar char="•"/>
              <a:tabLst>
                <a:tab pos="347980" algn="l"/>
                <a:tab pos="349250" algn="l"/>
              </a:tabLst>
            </a:pPr>
            <a:endParaRPr sz="2000" dirty="0">
              <a:solidFill>
                <a:srgbClr val="C00000"/>
              </a:solidFill>
              <a:latin typeface="Arial MT"/>
              <a:cs typeface="Arial M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A835844-8462-4DF7-171E-4832D2CCDF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4850" y="3332209"/>
            <a:ext cx="6434992" cy="3452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98096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A83E79-E1D1-3957-1BE3-EBA97C5734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1110" y="336465"/>
            <a:ext cx="9810215" cy="444586"/>
          </a:xfrm>
        </p:spPr>
        <p:txBody>
          <a:bodyPr>
            <a:normAutofit fontScale="90000"/>
          </a:bodyPr>
          <a:lstStyle/>
          <a:p>
            <a:r>
              <a:rPr lang="en-US" dirty="0"/>
              <a:t>Order Agnostic vs Sequential - Example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301AC8-7CF6-8E0D-8485-0013DFC9CF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91109" y="1187862"/>
            <a:ext cx="11219915" cy="5432013"/>
          </a:xfrm>
        </p:spPr>
        <p:txBody>
          <a:bodyPr>
            <a:normAutofit fontScale="92500"/>
          </a:bodyPr>
          <a:lstStyle/>
          <a:p>
            <a:r>
              <a:rPr lang="en-US" sz="2400" dirty="0"/>
              <a:t>In sequential approach </a:t>
            </a:r>
            <a:r>
              <a:rPr lang="en-US" sz="2400" dirty="0">
                <a:solidFill>
                  <a:srgbClr val="C00000"/>
                </a:solidFill>
              </a:rPr>
              <a:t>previous</a:t>
            </a:r>
            <a:r>
              <a:rPr lang="en-US" sz="2400" dirty="0"/>
              <a:t> words attend in the context of the next word  </a:t>
            </a:r>
          </a:p>
          <a:p>
            <a:r>
              <a:rPr lang="en-US" sz="2400" dirty="0"/>
              <a:t>In an order agnostic approach </a:t>
            </a:r>
            <a:r>
              <a:rPr lang="en-US" sz="2400" dirty="0">
                <a:solidFill>
                  <a:srgbClr val="C00000"/>
                </a:solidFill>
              </a:rPr>
              <a:t>every</a:t>
            </a:r>
            <a:r>
              <a:rPr lang="en-US" sz="2400" dirty="0"/>
              <a:t> words attend the contextual meaning of every other words 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Example: Meaning of “</a:t>
            </a:r>
            <a:r>
              <a:rPr lang="en-US" sz="2400" dirty="0">
                <a:solidFill>
                  <a:srgbClr val="C00000"/>
                </a:solidFill>
              </a:rPr>
              <a:t>bank</a:t>
            </a:r>
            <a:r>
              <a:rPr lang="en-US" sz="2400" dirty="0"/>
              <a:t>” in the following </a:t>
            </a:r>
            <a:r>
              <a:rPr lang="en-US" sz="2400" dirty="0">
                <a:solidFill>
                  <a:srgbClr val="C00000"/>
                </a:solidFill>
              </a:rPr>
              <a:t>context</a:t>
            </a:r>
            <a:r>
              <a:rPr lang="en-US" sz="2400" dirty="0"/>
              <a:t>:</a:t>
            </a:r>
          </a:p>
          <a:p>
            <a:pPr marL="0" indent="0">
              <a:buNone/>
            </a:pPr>
            <a:r>
              <a:rPr lang="en-US" sz="2400" dirty="0"/>
              <a:t>“I got to the west bank. It is a region in the west side of a river.”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r>
              <a:rPr lang="en-US" sz="2400" b="1" dirty="0"/>
              <a:t>RNN </a:t>
            </a:r>
            <a:r>
              <a:rPr lang="en-US" sz="2400" dirty="0"/>
              <a:t>: </a:t>
            </a:r>
            <a:r>
              <a:rPr lang="en-US" sz="2400" dirty="0">
                <a:solidFill>
                  <a:srgbClr val="C00000"/>
                </a:solidFill>
              </a:rPr>
              <a:t>Sequential</a:t>
            </a:r>
            <a:r>
              <a:rPr lang="en-US" sz="2400" dirty="0"/>
              <a:t> processing doesn't work well since there is no indication of the meaning of the bank in the first sentence</a:t>
            </a:r>
          </a:p>
          <a:p>
            <a:r>
              <a:rPr lang="en-US" sz="2400" b="1" dirty="0"/>
              <a:t>Self Attention</a:t>
            </a:r>
            <a:r>
              <a:rPr lang="en-US" sz="2400" dirty="0"/>
              <a:t>: Transforms general embedding of “Bank” word regrading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>
                <a:solidFill>
                  <a:srgbClr val="C00000"/>
                </a:solidFill>
              </a:rPr>
              <a:t>all other words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/>
              <a:t>in the </a:t>
            </a:r>
            <a:r>
              <a:rPr lang="en-US" sz="2400" dirty="0">
                <a:solidFill>
                  <a:srgbClr val="C00000"/>
                </a:solidFill>
              </a:rPr>
              <a:t>context window</a:t>
            </a:r>
          </a:p>
          <a:p>
            <a:endParaRPr lang="en-US" sz="2400" dirty="0"/>
          </a:p>
          <a:p>
            <a:endParaRPr lang="en-US" sz="2400" b="1" dirty="0"/>
          </a:p>
        </p:txBody>
      </p:sp>
      <p:pic>
        <p:nvPicPr>
          <p:cNvPr id="4" name="object 14">
            <a:extLst>
              <a:ext uri="{FF2B5EF4-FFF2-40B4-BE49-F238E27FC236}">
                <a16:creationId xmlns:a16="http://schemas.microsoft.com/office/drawing/2014/main" id="{F0C19268-19BE-E155-8BFD-AD30F6E20CFD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60556" y="3848100"/>
            <a:ext cx="1135294" cy="922996"/>
          </a:xfrm>
          <a:prstGeom prst="rect">
            <a:avLst/>
          </a:prstGeom>
        </p:spPr>
      </p:pic>
      <p:pic>
        <p:nvPicPr>
          <p:cNvPr id="5" name="object 13">
            <a:extLst>
              <a:ext uri="{FF2B5EF4-FFF2-40B4-BE49-F238E27FC236}">
                <a16:creationId xmlns:a16="http://schemas.microsoft.com/office/drawing/2014/main" id="{18388AE5-75F0-377E-F2D2-E5F4A7F9A529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55480" y="3751294"/>
            <a:ext cx="1221019" cy="1019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23545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19BD5-2035-CF33-D409-21877FC883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595" y="458238"/>
            <a:ext cx="9258707" cy="512961"/>
          </a:xfrm>
        </p:spPr>
        <p:txBody>
          <a:bodyPr>
            <a:normAutofit fontScale="90000"/>
          </a:bodyPr>
          <a:lstStyle/>
          <a:p>
            <a:r>
              <a:rPr lang="en-US" dirty="0"/>
              <a:t>Context Window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6369C7-190D-55EF-140A-01389137C4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7295" y="1397405"/>
            <a:ext cx="11409605" cy="1107996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The context window refers to the </a:t>
            </a:r>
            <a:r>
              <a:rPr lang="en-US" dirty="0">
                <a:solidFill>
                  <a:srgbClr val="C00000"/>
                </a:solidFill>
              </a:rPr>
              <a:t>maximum number of tokens </a:t>
            </a:r>
            <a:r>
              <a:rPr lang="en-US" dirty="0"/>
              <a:t>that the model can consider simultaneously when processing or generating text. </a:t>
            </a:r>
          </a:p>
          <a:p>
            <a:r>
              <a:rPr lang="en-US" dirty="0"/>
              <a:t>It defines the </a:t>
            </a:r>
            <a:r>
              <a:rPr lang="en-US" dirty="0">
                <a:solidFill>
                  <a:srgbClr val="C00000"/>
                </a:solidFill>
              </a:rPr>
              <a:t>scope</a:t>
            </a:r>
            <a:r>
              <a:rPr lang="en-US" dirty="0"/>
              <a:t> within which the self-attention mechanism can operate.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0A5CCA-5385-5FC6-E8E5-BFB3C631F5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3265" y="3019424"/>
            <a:ext cx="4641889" cy="2523781"/>
          </a:xfrm>
          <a:prstGeom prst="rect">
            <a:avLst/>
          </a:prstGeom>
        </p:spPr>
      </p:pic>
      <p:sp>
        <p:nvSpPr>
          <p:cNvPr id="7" name="Rectangle 3">
            <a:extLst>
              <a:ext uri="{FF2B5EF4-FFF2-40B4-BE49-F238E27FC236}">
                <a16:creationId xmlns:a16="http://schemas.microsoft.com/office/drawing/2014/main" id="{DFED66B6-EAA4-B5CA-8570-D6CF544E20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595" y="3157374"/>
            <a:ext cx="6908800" cy="12519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21920" tIns="60960" rIns="121920" bIns="60960" numCol="1" anchor="ctr" anchorCtr="0" compatLnSpc="1">
            <a:prstTxWarp prst="textNoShape">
              <a:avLst/>
            </a:prstTxWarp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467" b="1" dirty="0">
                <a:latin typeface="Arial" panose="020B0604020202020204" pitchFamily="34" charset="0"/>
              </a:rPr>
              <a:t>BERT</a:t>
            </a:r>
            <a:r>
              <a:rPr lang="en-US" altLang="en-US" sz="1467" dirty="0">
                <a:latin typeface="Arial" panose="020B0604020202020204" pitchFamily="34" charset="0"/>
              </a:rPr>
              <a:t>: Typically uses a fixed context window size of 512 tokens.</a:t>
            </a:r>
          </a:p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467" b="1" dirty="0">
                <a:latin typeface="Arial" panose="020B0604020202020204" pitchFamily="34" charset="0"/>
              </a:rPr>
              <a:t>GPT-2 and GPT-3</a:t>
            </a:r>
            <a:r>
              <a:rPr lang="en-US" altLang="en-US" sz="1467" dirty="0">
                <a:latin typeface="Arial" panose="020B0604020202020204" pitchFamily="34" charset="0"/>
              </a:rPr>
              <a:t>: The context window sizes are 1024 and 2048 tokens.</a:t>
            </a:r>
          </a:p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sz="1467" b="1" dirty="0">
                <a:latin typeface="Arial" panose="020B0604020202020204" pitchFamily="34" charset="0"/>
              </a:rPr>
              <a:t>Standard GPT-4 </a:t>
            </a:r>
            <a:r>
              <a:rPr lang="en-US" sz="1467" dirty="0"/>
              <a:t>: </a:t>
            </a:r>
            <a:r>
              <a:rPr lang="en-US" altLang="en-US" sz="1467" dirty="0">
                <a:latin typeface="Arial" panose="020B0604020202020204" pitchFamily="34" charset="0"/>
              </a:rPr>
              <a:t>Uses a fixed context window size of 8192 tokens</a:t>
            </a:r>
          </a:p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sz="1467" b="1" dirty="0"/>
              <a:t>GPT-4</a:t>
            </a:r>
            <a:r>
              <a:rPr lang="en-US" altLang="en-US" sz="1467" b="1" dirty="0">
                <a:latin typeface="Arial" panose="020B0604020202020204" pitchFamily="34" charset="0"/>
              </a:rPr>
              <a:t> with </a:t>
            </a:r>
            <a:r>
              <a:rPr lang="en-US" sz="1467" b="1" dirty="0"/>
              <a:t>Extended Context Version</a:t>
            </a:r>
            <a:r>
              <a:rPr lang="en-US" sz="1467" dirty="0"/>
              <a:t>: </a:t>
            </a:r>
            <a:r>
              <a:rPr lang="en-US" sz="1467" dirty="0">
                <a:latin typeface="Arial" panose="020B0604020202020204" pitchFamily="34" charset="0"/>
              </a:rPr>
              <a:t>Up to 32,768 tokens</a:t>
            </a:r>
          </a:p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it-IT" sz="1467" b="1" dirty="0"/>
              <a:t>Gemini 1.5 Pro: </a:t>
            </a:r>
            <a:r>
              <a:rPr lang="it-IT" sz="1467" dirty="0">
                <a:latin typeface="Arial" panose="020B0604020202020204" pitchFamily="34" charset="0"/>
              </a:rPr>
              <a:t>Up to 2M context window</a:t>
            </a:r>
            <a:endParaRPr lang="en-US" sz="1467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20118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057728" y="1728407"/>
            <a:ext cx="10268153" cy="1546860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marR="12500">
              <a:spcAft>
                <a:spcPts val="800"/>
              </a:spcAft>
              <a:buSzPct val="145454"/>
              <a:tabLst>
                <a:tab pos="294647" algn="l"/>
              </a:tabLst>
            </a:pPr>
            <a:r>
              <a:rPr lang="en-US" sz="2400" dirty="0">
                <a:latin typeface="Times New Roman"/>
                <a:cs typeface="Times New Roman"/>
              </a:rPr>
              <a:t>The features of a word can be </a:t>
            </a:r>
            <a:r>
              <a:rPr lang="en-US" sz="2400" dirty="0">
                <a:solidFill>
                  <a:srgbClr val="FF0000"/>
                </a:solidFill>
                <a:latin typeface="Times New Roman"/>
                <a:cs typeface="Times New Roman"/>
              </a:rPr>
              <a:t>encoded</a:t>
            </a:r>
            <a:r>
              <a:rPr lang="en-US" sz="2400" dirty="0">
                <a:latin typeface="Times New Roman"/>
                <a:cs typeface="Times New Roman"/>
              </a:rPr>
              <a:t> by numbers</a:t>
            </a:r>
          </a:p>
          <a:p>
            <a:pPr marR="12500">
              <a:spcAft>
                <a:spcPts val="800"/>
              </a:spcAft>
              <a:buSzPct val="145454"/>
              <a:tabLst>
                <a:tab pos="294647" algn="l"/>
              </a:tabLst>
            </a:pPr>
            <a:r>
              <a:rPr lang="en-US" sz="2400" dirty="0">
                <a:latin typeface="Times New Roman"/>
                <a:cs typeface="Times New Roman"/>
              </a:rPr>
              <a:t>These numbers can be represented by a </a:t>
            </a:r>
            <a:r>
              <a:rPr lang="en-US" sz="2400" dirty="0">
                <a:solidFill>
                  <a:srgbClr val="FF0000"/>
                </a:solidFill>
                <a:latin typeface="Times New Roman"/>
                <a:cs typeface="Times New Roman"/>
              </a:rPr>
              <a:t>vector </a:t>
            </a:r>
            <a:r>
              <a:rPr lang="en-US" sz="2400" dirty="0">
                <a:latin typeface="Times New Roman"/>
                <a:cs typeface="Times New Roman"/>
              </a:rPr>
              <a:t>as an </a:t>
            </a:r>
            <a:r>
              <a:rPr lang="en-US" sz="2400" dirty="0">
                <a:solidFill>
                  <a:srgbClr val="C00000"/>
                </a:solidFill>
                <a:latin typeface="Times New Roman"/>
                <a:cs typeface="Times New Roman"/>
              </a:rPr>
              <a:t>ordered</a:t>
            </a:r>
            <a:r>
              <a:rPr lang="en-US" sz="2400" dirty="0">
                <a:latin typeface="Times New Roman"/>
                <a:cs typeface="Times New Roman"/>
              </a:rPr>
              <a:t> list of numbers</a:t>
            </a:r>
          </a:p>
          <a:p>
            <a:pPr marR="12500">
              <a:spcAft>
                <a:spcPts val="800"/>
              </a:spcAft>
              <a:buSzPct val="145454"/>
              <a:tabLst>
                <a:tab pos="294647" algn="l"/>
              </a:tabLst>
            </a:pPr>
            <a:r>
              <a:rPr lang="en-US" sz="2400" dirty="0">
                <a:latin typeface="Times New Roman"/>
                <a:cs typeface="Times New Roman"/>
              </a:rPr>
              <a:t>Features of a word are </a:t>
            </a:r>
            <a:r>
              <a:rPr lang="en-US" sz="2400" dirty="0">
                <a:solidFill>
                  <a:srgbClr val="FF0000"/>
                </a:solidFill>
                <a:latin typeface="Times New Roman"/>
                <a:cs typeface="Times New Roman"/>
              </a:rPr>
              <a:t>dimensions </a:t>
            </a:r>
            <a:r>
              <a:rPr lang="en-US" sz="2400" dirty="0">
                <a:latin typeface="Times New Roman"/>
                <a:cs typeface="Times New Roman"/>
              </a:rPr>
              <a:t>of the vector</a:t>
            </a:r>
          </a:p>
        </p:txBody>
      </p:sp>
      <p:graphicFrame>
        <p:nvGraphicFramePr>
          <p:cNvPr id="10" name="Content Placeholder 7">
            <a:extLst>
              <a:ext uri="{FF2B5EF4-FFF2-40B4-BE49-F238E27FC236}">
                <a16:creationId xmlns:a16="http://schemas.microsoft.com/office/drawing/2014/main" id="{1B3C131F-3D2D-BB89-BC33-48E2891FEBA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45798967"/>
              </p:ext>
            </p:extLst>
          </p:nvPr>
        </p:nvGraphicFramePr>
        <p:xfrm>
          <a:off x="1057728" y="3696452"/>
          <a:ext cx="4572000" cy="1257567"/>
        </p:xfrm>
        <a:graphic>
          <a:graphicData uri="http://schemas.openxmlformats.org/drawingml/2006/table">
            <a:tbl>
              <a:tblPr/>
              <a:tblGrid>
                <a:gridCol w="2010145">
                  <a:extLst>
                    <a:ext uri="{9D8B030D-6E8A-4147-A177-3AD203B41FA5}">
                      <a16:colId xmlns:a16="http://schemas.microsoft.com/office/drawing/2014/main" val="823165548"/>
                    </a:ext>
                  </a:extLst>
                </a:gridCol>
                <a:gridCol w="2561855">
                  <a:extLst>
                    <a:ext uri="{9D8B030D-6E8A-4147-A177-3AD203B41FA5}">
                      <a16:colId xmlns:a16="http://schemas.microsoft.com/office/drawing/2014/main" val="3721384253"/>
                    </a:ext>
                  </a:extLst>
                </a:gridCol>
              </a:tblGrid>
              <a:tr h="329184"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5400" marR="25400" marT="2540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D9D9D9"/>
                          </a:highlight>
                          <a:latin typeface="Aptos Narrow" panose="020B0004020202020204" pitchFamily="34" charset="0"/>
                        </a:rPr>
                        <a:t>Encoding</a:t>
                      </a:r>
                      <a:endParaRPr lang="en-US" sz="19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5400" marR="25400" marT="254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6411684"/>
                  </a:ext>
                </a:extLst>
              </a:tr>
              <a:tr h="325556"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Gender</a:t>
                      </a:r>
                      <a:endParaRPr lang="en-US" sz="19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5400" marR="25400" marT="254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F=1, M= 2</a:t>
                      </a:r>
                      <a:endParaRPr lang="en-US" sz="19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5400" marR="25400" marT="254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416088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Political Rank</a:t>
                      </a:r>
                    </a:p>
                  </a:txBody>
                  <a:tcPr marL="8467" marR="8467" marT="84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Between 1 to 10</a:t>
                      </a:r>
                    </a:p>
                  </a:txBody>
                  <a:tcPr marL="8467" marR="8467" marT="84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0789064"/>
                  </a:ext>
                </a:extLst>
              </a:tr>
              <a:tr h="29773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Political System</a:t>
                      </a:r>
                    </a:p>
                  </a:txBody>
                  <a:tcPr marL="8467" marR="8467" marT="84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Monarchy=1, Republic =2</a:t>
                      </a:r>
                    </a:p>
                  </a:txBody>
                  <a:tcPr marL="8467" marR="8467" marT="84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4221272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B4FB29CA-EAAF-E5E3-8EC0-E65C9D4DD2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1295993"/>
              </p:ext>
            </p:extLst>
          </p:nvPr>
        </p:nvGraphicFramePr>
        <p:xfrm>
          <a:off x="6490789" y="3609612"/>
          <a:ext cx="5303523" cy="1370674"/>
        </p:xfrm>
        <a:graphic>
          <a:graphicData uri="http://schemas.openxmlformats.org/drawingml/2006/table">
            <a:tbl>
              <a:tblPr firstRow="1" bandRow="1"/>
              <a:tblGrid>
                <a:gridCol w="630016">
                  <a:extLst>
                    <a:ext uri="{9D8B030D-6E8A-4147-A177-3AD203B41FA5}">
                      <a16:colId xmlns:a16="http://schemas.microsoft.com/office/drawing/2014/main" val="2697210884"/>
                    </a:ext>
                  </a:extLst>
                </a:gridCol>
                <a:gridCol w="951521">
                  <a:extLst>
                    <a:ext uri="{9D8B030D-6E8A-4147-A177-3AD203B41FA5}">
                      <a16:colId xmlns:a16="http://schemas.microsoft.com/office/drawing/2014/main" val="1578709857"/>
                    </a:ext>
                  </a:extLst>
                </a:gridCol>
                <a:gridCol w="1542748">
                  <a:extLst>
                    <a:ext uri="{9D8B030D-6E8A-4147-A177-3AD203B41FA5}">
                      <a16:colId xmlns:a16="http://schemas.microsoft.com/office/drawing/2014/main" val="897160441"/>
                    </a:ext>
                  </a:extLst>
                </a:gridCol>
                <a:gridCol w="1786575">
                  <a:extLst>
                    <a:ext uri="{9D8B030D-6E8A-4147-A177-3AD203B41FA5}">
                      <a16:colId xmlns:a16="http://schemas.microsoft.com/office/drawing/2014/main" val="2582894869"/>
                    </a:ext>
                  </a:extLst>
                </a:gridCol>
                <a:gridCol w="392663">
                  <a:extLst>
                    <a:ext uri="{9D8B030D-6E8A-4147-A177-3AD203B41FA5}">
                      <a16:colId xmlns:a16="http://schemas.microsoft.com/office/drawing/2014/main" val="3688190697"/>
                    </a:ext>
                  </a:extLst>
                </a:gridCol>
              </a:tblGrid>
              <a:tr h="499307"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27" marR="11627" marT="11627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D9D9D9"/>
                          </a:highlight>
                          <a:latin typeface="Aptos Narrow" panose="020B0004020202020204" pitchFamily="34" charset="0"/>
                        </a:rPr>
                        <a:t>Gender</a:t>
                      </a:r>
                      <a:endParaRPr lang="en-US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27" marR="11627" marT="116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D9D9D9"/>
                          </a:highlight>
                          <a:latin typeface="Aptos Narrow" panose="020B0004020202020204" pitchFamily="34" charset="0"/>
                        </a:rPr>
                        <a:t>Political Rank</a:t>
                      </a:r>
                      <a:endParaRPr lang="en-US" sz="3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27" marR="11627" marT="116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D9D9D9"/>
                          </a:highlight>
                          <a:latin typeface="Aptos Narrow" panose="020B0004020202020204" pitchFamily="34" charset="0"/>
                        </a:rPr>
                        <a:t>Political System</a:t>
                      </a:r>
                      <a:endParaRPr lang="en-US" sz="3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27" marR="11627" marT="116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D9D9D9"/>
                          </a:highlight>
                          <a:latin typeface="Aptos Narrow" panose="020B0004020202020204" pitchFamily="34" charset="0"/>
                        </a:rPr>
                        <a:t>…</a:t>
                      </a:r>
                      <a:endParaRPr lang="en-US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27" marR="11627" marT="116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4745195"/>
                  </a:ext>
                </a:extLst>
              </a:tr>
              <a:tr h="372060"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King</a:t>
                      </a:r>
                      <a:endParaRPr lang="en-US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27" marR="11627" marT="116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M</a:t>
                      </a:r>
                    </a:p>
                  </a:txBody>
                  <a:tcPr marL="11627" marR="11627" marT="116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Top</a:t>
                      </a:r>
                    </a:p>
                  </a:txBody>
                  <a:tcPr marL="11627" marR="11627" marT="116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Monarchy</a:t>
                      </a:r>
                    </a:p>
                  </a:txBody>
                  <a:tcPr marL="11627" marR="11627" marT="116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  <a:endParaRPr lang="en-US" sz="3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27" marR="11627" marT="116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6345327"/>
                  </a:ext>
                </a:extLst>
              </a:tr>
              <a:tr h="499307"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3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27" marR="11627" marT="116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11627" marR="11627" marT="116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marL="11627" marR="11627" marT="116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11627" marR="11627" marT="116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3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27" marR="11627" marT="116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0837129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5CB3DFC1-A083-FA77-7C7F-749B8F8EB1E7}"/>
              </a:ext>
            </a:extLst>
          </p:cNvPr>
          <p:cNvSpPr txBox="1"/>
          <p:nvPr/>
        </p:nvSpPr>
        <p:spPr>
          <a:xfrm>
            <a:off x="1057728" y="5566278"/>
            <a:ext cx="9010953" cy="7487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133" dirty="0">
                <a:solidFill>
                  <a:srgbClr val="C00000"/>
                </a:solidFill>
                <a:latin typeface="Times New Roman"/>
                <a:cs typeface="Times New Roman"/>
              </a:rPr>
              <a:t>Vector </a:t>
            </a:r>
            <a:r>
              <a:rPr lang="en-US" sz="2133" dirty="0">
                <a:latin typeface="Times New Roman"/>
                <a:cs typeface="Times New Roman"/>
              </a:rPr>
              <a:t>with the same </a:t>
            </a:r>
            <a:r>
              <a:rPr lang="en-US" sz="2133" dirty="0">
                <a:solidFill>
                  <a:srgbClr val="C00000"/>
                </a:solidFill>
                <a:latin typeface="Times New Roman"/>
                <a:cs typeface="Times New Roman"/>
              </a:rPr>
              <a:t>dimensions</a:t>
            </a:r>
            <a:r>
              <a:rPr lang="en-US" sz="2133" dirty="0">
                <a:latin typeface="Times New Roman"/>
                <a:cs typeface="Times New Roman"/>
              </a:rPr>
              <a:t> and </a:t>
            </a:r>
            <a:r>
              <a:rPr lang="en-US" sz="2133" dirty="0">
                <a:solidFill>
                  <a:srgbClr val="C00000"/>
                </a:solidFill>
                <a:latin typeface="Times New Roman"/>
                <a:cs typeface="Times New Roman"/>
              </a:rPr>
              <a:t>encoded values</a:t>
            </a:r>
            <a:r>
              <a:rPr lang="en-US" sz="2133" dirty="0">
                <a:latin typeface="Times New Roman"/>
                <a:cs typeface="Times New Roman"/>
              </a:rPr>
              <a:t>: </a:t>
            </a:r>
          </a:p>
          <a:p>
            <a:r>
              <a:rPr lang="en-US" sz="2133" dirty="0">
                <a:solidFill>
                  <a:srgbClr val="C00000"/>
                </a:solidFill>
                <a:latin typeface="Times New Roman"/>
                <a:cs typeface="Times New Roman"/>
              </a:rPr>
              <a:t>[2, 10, 1]</a:t>
            </a:r>
            <a:endParaRPr lang="en-US" sz="2133" dirty="0">
              <a:solidFill>
                <a:srgbClr val="C00000"/>
              </a:solidFill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B36043D-27D4-26D6-809A-81C10BA131F3}"/>
              </a:ext>
            </a:extLst>
          </p:cNvPr>
          <p:cNvCxnSpPr/>
          <p:nvPr/>
        </p:nvCxnSpPr>
        <p:spPr>
          <a:xfrm flipV="1">
            <a:off x="10048875" y="5314631"/>
            <a:ext cx="0" cy="10004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8FE4F6F-8992-A301-0C51-59C39657B714}"/>
              </a:ext>
            </a:extLst>
          </p:cNvPr>
          <p:cNvCxnSpPr>
            <a:cxnSpLocks/>
          </p:cNvCxnSpPr>
          <p:nvPr/>
        </p:nvCxnSpPr>
        <p:spPr>
          <a:xfrm>
            <a:off x="10048875" y="6315074"/>
            <a:ext cx="16829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5C6C1FB-498F-58EB-2EB7-64A80524F58A}"/>
              </a:ext>
            </a:extLst>
          </p:cNvPr>
          <p:cNvCxnSpPr>
            <a:cxnSpLocks/>
          </p:cNvCxnSpPr>
          <p:nvPr/>
        </p:nvCxnSpPr>
        <p:spPr>
          <a:xfrm flipH="1">
            <a:off x="9693761" y="6315074"/>
            <a:ext cx="355113" cy="4200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2E759A4-E75C-FA43-7721-15D1817B23B3}"/>
              </a:ext>
            </a:extLst>
          </p:cNvPr>
          <p:cNvCxnSpPr>
            <a:cxnSpLocks/>
          </p:cNvCxnSpPr>
          <p:nvPr/>
        </p:nvCxnSpPr>
        <p:spPr>
          <a:xfrm flipV="1">
            <a:off x="10048875" y="5924231"/>
            <a:ext cx="1016000" cy="390843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C3CB47EC-D987-A0BE-B518-540AC9E097FA}"/>
              </a:ext>
            </a:extLst>
          </p:cNvPr>
          <p:cNvSpPr txBox="1"/>
          <p:nvPr/>
        </p:nvSpPr>
        <p:spPr>
          <a:xfrm>
            <a:off x="9312516" y="5235891"/>
            <a:ext cx="1117600" cy="318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67" dirty="0">
                <a:latin typeface="Times New Roman"/>
                <a:cs typeface="Times New Roman"/>
              </a:rPr>
              <a:t>Gender</a:t>
            </a:r>
            <a:endParaRPr lang="en-US" sz="1467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AE6C08F-C09F-D98C-FB75-EF855D3F1DFD}"/>
              </a:ext>
            </a:extLst>
          </p:cNvPr>
          <p:cNvSpPr txBox="1"/>
          <p:nvPr/>
        </p:nvSpPr>
        <p:spPr>
          <a:xfrm>
            <a:off x="10888348" y="6305368"/>
            <a:ext cx="1960877" cy="318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67" dirty="0">
                <a:latin typeface="Times New Roman"/>
                <a:cs typeface="Times New Roman"/>
              </a:rPr>
              <a:t>Political Rank</a:t>
            </a:r>
            <a:endParaRPr lang="en-US" sz="1467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E079439-795A-29D5-CCC2-FB0F750B4A46}"/>
              </a:ext>
            </a:extLst>
          </p:cNvPr>
          <p:cNvSpPr txBox="1"/>
          <p:nvPr/>
        </p:nvSpPr>
        <p:spPr>
          <a:xfrm>
            <a:off x="8391349" y="6464418"/>
            <a:ext cx="1960877" cy="318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67" dirty="0">
                <a:latin typeface="Times New Roman"/>
                <a:cs typeface="Times New Roman"/>
              </a:rPr>
              <a:t>Political System</a:t>
            </a:r>
            <a:endParaRPr lang="en-US" sz="1467" dirty="0"/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3404CBAA-E22C-C89E-6C86-046EDB952677}"/>
              </a:ext>
            </a:extLst>
          </p:cNvPr>
          <p:cNvSpPr txBox="1">
            <a:spLocks/>
          </p:cNvSpPr>
          <p:nvPr/>
        </p:nvSpPr>
        <p:spPr>
          <a:xfrm>
            <a:off x="1143000" y="694235"/>
            <a:ext cx="9458981" cy="612987"/>
          </a:xfrm>
          <a:prstGeom prst="rect">
            <a:avLst/>
          </a:prstGeom>
        </p:spPr>
        <p:txBody>
          <a:bodyPr vert="horz" wrap="square" lIns="0" tIns="0" rIns="0" bIns="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33" b="0" i="0" kern="1200">
                <a:solidFill>
                  <a:schemeClr val="bg1"/>
                </a:solidFill>
                <a:latin typeface="Arial MT"/>
                <a:ea typeface="+mj-ea"/>
                <a:cs typeface="Arial MT"/>
              </a:defRPr>
            </a:lvl1pPr>
          </a:lstStyle>
          <a:p>
            <a:pPr marL="8929">
              <a:spcBef>
                <a:spcPts val="71"/>
              </a:spcBef>
              <a:tabLst>
                <a:tab pos="1482615" algn="l"/>
                <a:tab pos="2008070" algn="l"/>
              </a:tabLst>
            </a:pPr>
            <a:r>
              <a:rPr lang="en-US" sz="4000" dirty="0">
                <a:solidFill>
                  <a:schemeClr val="tx1"/>
                </a:solidFill>
                <a:latin typeface="+mj-lt"/>
                <a:cs typeface="+mj-cs"/>
              </a:rPr>
              <a:t>Words	as	Vectors</a:t>
            </a:r>
          </a:p>
        </p:txBody>
      </p:sp>
    </p:spTree>
    <p:extLst>
      <p:ext uri="{BB962C8B-B14F-4D97-AF65-F5344CB8AC3E}">
        <p14:creationId xmlns:p14="http://schemas.microsoft.com/office/powerpoint/2010/main" val="424725247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9BE24D-DB7D-3C31-AF44-DC38DCA338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800" y="620989"/>
            <a:ext cx="9258707" cy="512961"/>
          </a:xfrm>
        </p:spPr>
        <p:txBody>
          <a:bodyPr>
            <a:normAutofit fontScale="90000"/>
          </a:bodyPr>
          <a:lstStyle/>
          <a:p>
            <a:r>
              <a:rPr lang="en-US" dirty="0"/>
              <a:t>Word Embeddings using BERT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3ABC98-3B9B-091B-8BFA-5AC5117AB5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2800" y="1701800"/>
            <a:ext cx="11277600" cy="4801315"/>
          </a:xfrm>
        </p:spPr>
        <p:txBody>
          <a:bodyPr>
            <a:normAutofit/>
          </a:bodyPr>
          <a:lstStyle/>
          <a:p>
            <a:pPr rtl="0"/>
            <a:r>
              <a:rPr lang="en-US" dirty="0"/>
              <a:t>BERT (Bidirectional Encoder Representations from Transformers) is an LLM contains </a:t>
            </a:r>
            <a:r>
              <a:rPr lang="en-US" dirty="0">
                <a:solidFill>
                  <a:srgbClr val="C00000"/>
                </a:solidFill>
              </a:rPr>
              <a:t>self-attention</a:t>
            </a:r>
            <a:r>
              <a:rPr lang="en-US" dirty="0"/>
              <a:t> mechanism. </a:t>
            </a:r>
          </a:p>
          <a:p>
            <a:r>
              <a:rPr lang="en-US" dirty="0"/>
              <a:t>In BERT, the initial values of word embeddings are typically </a:t>
            </a:r>
            <a:r>
              <a:rPr lang="en-US" dirty="0">
                <a:solidFill>
                  <a:srgbClr val="C00000"/>
                </a:solidFill>
              </a:rPr>
              <a:t>randomly initialized</a:t>
            </a:r>
            <a:r>
              <a:rPr lang="en-US" dirty="0"/>
              <a:t>. </a:t>
            </a:r>
          </a:p>
          <a:p>
            <a:pPr rtl="0"/>
            <a:r>
              <a:rPr lang="en-US" dirty="0">
                <a:solidFill>
                  <a:srgbClr val="C00000"/>
                </a:solidFill>
              </a:rPr>
              <a:t>Input</a:t>
            </a:r>
            <a:r>
              <a:rPr lang="en-US" dirty="0"/>
              <a:t> sequence of tokens are embedded and then processed using </a:t>
            </a:r>
            <a:r>
              <a:rPr lang="en-US" dirty="0">
                <a:solidFill>
                  <a:srgbClr val="C00000"/>
                </a:solidFill>
              </a:rPr>
              <a:t>self attention </a:t>
            </a:r>
            <a:r>
              <a:rPr lang="en-US" dirty="0"/>
              <a:t>mechanism. </a:t>
            </a:r>
          </a:p>
          <a:p>
            <a:pPr rtl="0"/>
            <a:r>
              <a:rPr lang="en-US" dirty="0"/>
              <a:t>The </a:t>
            </a:r>
            <a:r>
              <a:rPr lang="en-US" dirty="0">
                <a:solidFill>
                  <a:srgbClr val="C00000"/>
                </a:solidFill>
              </a:rPr>
              <a:t>output</a:t>
            </a:r>
            <a:r>
              <a:rPr lang="en-US" dirty="0"/>
              <a:t> is a sequence of embeddings, each corresponding to an input token, presenting </a:t>
            </a:r>
            <a:r>
              <a:rPr lang="en-US" dirty="0">
                <a:solidFill>
                  <a:srgbClr val="C00000"/>
                </a:solidFill>
              </a:rPr>
              <a:t>contextual meaning</a:t>
            </a:r>
            <a:r>
              <a:rPr lang="en-US" dirty="0"/>
              <a:t> of tokens.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2D48AB-7402-8FEB-A368-11CE24297B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8622" y="4922475"/>
            <a:ext cx="2050578" cy="187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96974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23975" y="570751"/>
            <a:ext cx="5963333" cy="617174"/>
          </a:xfrm>
          <a:prstGeom prst="rect">
            <a:avLst/>
          </a:prstGeom>
        </p:spPr>
        <p:txBody>
          <a:bodyPr vert="horz" wrap="square" lIns="0" tIns="7701" rIns="0" bIns="0" rtlCol="0" anchor="ctr">
            <a:spAutoFit/>
          </a:bodyPr>
          <a:lstStyle/>
          <a:p>
            <a:pPr marL="7701">
              <a:spcBef>
                <a:spcPts val="60"/>
              </a:spcBef>
              <a:tabLst>
                <a:tab pos="1165944" algn="l"/>
              </a:tabLst>
            </a:pPr>
            <a:r>
              <a:rPr lang="en-US" spc="-195" dirty="0"/>
              <a:t>Embeddings - BERT</a:t>
            </a:r>
            <a:endParaRPr spc="-428" dirty="0"/>
          </a:p>
        </p:txBody>
      </p:sp>
      <p:grpSp>
        <p:nvGrpSpPr>
          <p:cNvPr id="4" name="object 4"/>
          <p:cNvGrpSpPr/>
          <p:nvPr/>
        </p:nvGrpSpPr>
        <p:grpSpPr>
          <a:xfrm>
            <a:off x="2014437" y="3795714"/>
            <a:ext cx="6392841" cy="2285743"/>
            <a:chOff x="4946526" y="3449330"/>
            <a:chExt cx="10542270" cy="376936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946526" y="3826375"/>
              <a:ext cx="10542027" cy="3038486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2872770" y="3607333"/>
              <a:ext cx="1741805" cy="3467735"/>
            </a:xfrm>
            <a:custGeom>
              <a:avLst/>
              <a:gdLst/>
              <a:ahLst/>
              <a:cxnLst/>
              <a:rect l="l" t="t" r="r" b="b"/>
              <a:pathLst>
                <a:path w="1741805" h="3467734">
                  <a:moveTo>
                    <a:pt x="0" y="0"/>
                  </a:moveTo>
                  <a:lnTo>
                    <a:pt x="1741767" y="0"/>
                  </a:lnTo>
                  <a:lnTo>
                    <a:pt x="1741767" y="3467498"/>
                  </a:lnTo>
                  <a:lnTo>
                    <a:pt x="0" y="3467498"/>
                  </a:lnTo>
                  <a:lnTo>
                    <a:pt x="0" y="0"/>
                  </a:lnTo>
                  <a:close/>
                </a:path>
              </a:pathLst>
            </a:custGeom>
            <a:ln w="52354">
              <a:solidFill>
                <a:srgbClr val="0076BA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" name="object 7"/>
            <p:cNvSpPr/>
            <p:nvPr/>
          </p:nvSpPr>
          <p:spPr>
            <a:xfrm>
              <a:off x="11302943" y="3449330"/>
              <a:ext cx="0" cy="3769360"/>
            </a:xfrm>
            <a:custGeom>
              <a:avLst/>
              <a:gdLst/>
              <a:ahLst/>
              <a:cxnLst/>
              <a:rect l="l" t="t" r="r" b="b"/>
              <a:pathLst>
                <a:path h="3769359">
                  <a:moveTo>
                    <a:pt x="0" y="3768773"/>
                  </a:moveTo>
                  <a:lnTo>
                    <a:pt x="0" y="0"/>
                  </a:lnTo>
                </a:path>
              </a:pathLst>
            </a:custGeom>
            <a:ln w="41883">
              <a:solidFill>
                <a:srgbClr val="B517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1323975" y="1638929"/>
            <a:ext cx="10868023" cy="1485357"/>
          </a:xfrm>
          <a:prstGeom prst="rect">
            <a:avLst/>
          </a:prstGeom>
        </p:spPr>
        <p:txBody>
          <a:bodyPr vert="horz" wrap="square" lIns="0" tIns="43512" rIns="0" bIns="0" rtlCol="0">
            <a:spAutoFit/>
          </a:bodyPr>
          <a:lstStyle/>
          <a:p>
            <a:pPr marL="318825" indent="-280705">
              <a:spcBef>
                <a:spcPts val="343"/>
              </a:spcBef>
              <a:buSzPct val="144827"/>
              <a:buChar char="•"/>
              <a:tabLst>
                <a:tab pos="318825" algn="l"/>
                <a:tab pos="319211" algn="l"/>
              </a:tabLst>
            </a:pPr>
            <a:r>
              <a:rPr sz="2400" spc="9" dirty="0"/>
              <a:t>Use </a:t>
            </a:r>
            <a:r>
              <a:rPr sz="2400" spc="9" dirty="0">
                <a:solidFill>
                  <a:srgbClr val="C00000"/>
                </a:solidFill>
              </a:rPr>
              <a:t>word pieces</a:t>
            </a:r>
            <a:r>
              <a:rPr sz="2400" spc="9" dirty="0"/>
              <a:t> </a:t>
            </a:r>
            <a:r>
              <a:rPr lang="en-US" sz="2400" spc="9" dirty="0"/>
              <a:t>tokenization </a:t>
            </a:r>
            <a:r>
              <a:rPr sz="2400" spc="9" dirty="0"/>
              <a:t>(30K token vocabulary)</a:t>
            </a:r>
          </a:p>
          <a:p>
            <a:pPr marL="340003" indent="-301883">
              <a:spcBef>
                <a:spcPts val="1304"/>
              </a:spcBef>
              <a:buSzPct val="146774"/>
              <a:buChar char="•"/>
              <a:tabLst>
                <a:tab pos="340003" algn="l"/>
                <a:tab pos="340387" algn="l"/>
              </a:tabLst>
            </a:pPr>
            <a:r>
              <a:rPr lang="en-US" sz="2400" spc="9" dirty="0">
                <a:cs typeface="Georgia"/>
              </a:rPr>
              <a:t>Embedding size: 768 dimensions / 1024 dimensions (BERT-large)</a:t>
            </a:r>
          </a:p>
          <a:p>
            <a:pPr marL="340003" indent="-301883">
              <a:spcBef>
                <a:spcPts val="1304"/>
              </a:spcBef>
              <a:buSzPct val="146774"/>
              <a:buChar char="•"/>
              <a:tabLst>
                <a:tab pos="340003" algn="l"/>
                <a:tab pos="340387" algn="l"/>
              </a:tabLst>
            </a:pPr>
            <a:r>
              <a:rPr lang="en-US" sz="2400" dirty="0">
                <a:cs typeface="Georgia"/>
              </a:rPr>
              <a:t>Each token is </a:t>
            </a:r>
            <a:r>
              <a:rPr lang="en-US" sz="2400" dirty="0">
                <a:solidFill>
                  <a:srgbClr val="C00000"/>
                </a:solidFill>
                <a:cs typeface="Georgia"/>
              </a:rPr>
              <a:t>sum of three embeddings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6820918" y="6301470"/>
            <a:ext cx="1109371" cy="460135"/>
          </a:xfrm>
          <a:prstGeom prst="rect">
            <a:avLst/>
          </a:prstGeom>
        </p:spPr>
        <p:txBody>
          <a:bodyPr vert="horz" wrap="square" lIns="0" tIns="771" rIns="0" bIns="0" rtlCol="0">
            <a:spAutoFit/>
          </a:bodyPr>
          <a:lstStyle/>
          <a:p>
            <a:pPr marL="7701" marR="3080" indent="234498">
              <a:lnSpc>
                <a:spcPct val="103800"/>
              </a:lnSpc>
              <a:spcBef>
                <a:spcPts val="7"/>
              </a:spcBef>
            </a:pPr>
            <a:r>
              <a:rPr sz="1485" spc="27" dirty="0">
                <a:solidFill>
                  <a:srgbClr val="0076BA"/>
                </a:solidFill>
                <a:latin typeface="Arial MT"/>
                <a:cs typeface="Arial MT"/>
              </a:rPr>
              <a:t>Sum </a:t>
            </a:r>
            <a:r>
              <a:rPr sz="1485" spc="60" dirty="0">
                <a:solidFill>
                  <a:srgbClr val="0076BA"/>
                </a:solidFill>
                <a:latin typeface="Arial MT"/>
                <a:cs typeface="Arial MT"/>
              </a:rPr>
              <a:t>of </a:t>
            </a:r>
            <a:r>
              <a:rPr sz="1485" spc="64" dirty="0">
                <a:solidFill>
                  <a:srgbClr val="0076BA"/>
                </a:solidFill>
                <a:latin typeface="Arial MT"/>
                <a:cs typeface="Arial MT"/>
              </a:rPr>
              <a:t> </a:t>
            </a:r>
            <a:r>
              <a:rPr sz="1485" spc="52" dirty="0">
                <a:solidFill>
                  <a:srgbClr val="0076BA"/>
                </a:solidFill>
                <a:latin typeface="Arial MT"/>
                <a:cs typeface="Arial MT"/>
              </a:rPr>
              <a:t>embeddings</a:t>
            </a:r>
            <a:endParaRPr sz="1485" dirty="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E81E43-9E11-9F26-B49D-B01E3447F1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350" y="74118"/>
            <a:ext cx="10515600" cy="1325563"/>
          </a:xfrm>
        </p:spPr>
        <p:txBody>
          <a:bodyPr/>
          <a:lstStyle/>
          <a:p>
            <a:r>
              <a:rPr lang="en-US" dirty="0"/>
              <a:t>Different Types of Embeddings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770076-11C1-A931-1928-A3CC02CCFA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4375" y="1228230"/>
            <a:ext cx="11732850" cy="5629770"/>
          </a:xfrm>
        </p:spPr>
        <p:txBody>
          <a:bodyPr>
            <a:normAutofit/>
          </a:bodyPr>
          <a:lstStyle/>
          <a:p>
            <a:pPr>
              <a:buFont typeface="+mj-lt"/>
              <a:buAutoNum type="arabicPeriod"/>
            </a:pPr>
            <a:r>
              <a:rPr lang="en-US" sz="2000" b="1" dirty="0"/>
              <a:t>Token Embeddings</a:t>
            </a:r>
            <a:r>
              <a:rPr lang="en-US" sz="2000" dirty="0"/>
              <a:t>: These are the embeddings corresponding to each word (or </a:t>
            </a:r>
            <a:r>
              <a:rPr lang="en-US" sz="2000" dirty="0" err="1">
                <a:solidFill>
                  <a:srgbClr val="C00000"/>
                </a:solidFill>
              </a:rPr>
              <a:t>subword</a:t>
            </a:r>
            <a:r>
              <a:rPr lang="en-US" sz="2000" dirty="0"/>
              <a:t> token) in the input sequence.</a:t>
            </a:r>
          </a:p>
          <a:p>
            <a:pPr>
              <a:buFont typeface="+mj-lt"/>
              <a:buAutoNum type="arabicPeriod"/>
            </a:pPr>
            <a:r>
              <a:rPr lang="en-US" sz="2000" b="1" dirty="0"/>
              <a:t>Position Embeddings</a:t>
            </a:r>
            <a:r>
              <a:rPr lang="en-US" sz="2000" dirty="0"/>
              <a:t>: These embeddings indicate the </a:t>
            </a:r>
            <a:r>
              <a:rPr lang="en-US" sz="2000" dirty="0">
                <a:solidFill>
                  <a:srgbClr val="C00000"/>
                </a:solidFill>
              </a:rPr>
              <a:t>position of each token </a:t>
            </a:r>
            <a:r>
              <a:rPr lang="en-US" sz="2000" dirty="0"/>
              <a:t>within the sequence, allowing BERT to understand the order of the tokens.</a:t>
            </a:r>
          </a:p>
          <a:p>
            <a:pPr>
              <a:buFont typeface="+mj-lt"/>
              <a:buAutoNum type="arabicPeriod"/>
            </a:pPr>
            <a:r>
              <a:rPr lang="en-US" sz="2000" b="1" dirty="0"/>
              <a:t>Segment Embeddings</a:t>
            </a:r>
            <a:r>
              <a:rPr lang="en-US" sz="2000" dirty="0"/>
              <a:t>: These embeddings indicate </a:t>
            </a:r>
            <a:r>
              <a:rPr lang="en-US" sz="2000" dirty="0">
                <a:solidFill>
                  <a:srgbClr val="C00000"/>
                </a:solidFill>
              </a:rPr>
              <a:t>which sentence </a:t>
            </a:r>
            <a:r>
              <a:rPr lang="en-US" sz="2000" dirty="0"/>
              <a:t>(or segment) each token belongs to.</a:t>
            </a:r>
          </a:p>
          <a:p>
            <a:pPr>
              <a:buFont typeface="+mj-lt"/>
              <a:buAutoNum type="arabicPeriod"/>
            </a:pPr>
            <a:endParaRPr lang="en-US" sz="2000" dirty="0"/>
          </a:p>
          <a:p>
            <a:r>
              <a:rPr lang="en-US" sz="2000" b="1" dirty="0"/>
              <a:t>Example:</a:t>
            </a:r>
          </a:p>
          <a:p>
            <a:r>
              <a:rPr lang="en-US" sz="2000" dirty="0"/>
              <a:t>For a pair of sentences like "I went to the store." and "I bought some milk.", the input to BERT would include: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/>
              <a:t>Token Embeddings</a:t>
            </a:r>
            <a:r>
              <a:rPr lang="en-US" sz="2000" dirty="0"/>
              <a:t>: Representations of each token like "I", "went", "to", etc.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/>
              <a:t>Position Embeddings</a:t>
            </a:r>
            <a:r>
              <a:rPr lang="en-US" sz="2000" dirty="0"/>
              <a:t>: Indicating the position of each token in the sequence.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/>
              <a:t>Segment Embeddings</a:t>
            </a:r>
            <a:r>
              <a:rPr lang="en-US" sz="2000" dirty="0"/>
              <a:t>:</a:t>
            </a:r>
          </a:p>
          <a:p>
            <a:pPr marL="990575" lvl="1" indent="-380990"/>
            <a:r>
              <a:rPr lang="en-US" sz="1800" dirty="0"/>
              <a:t>All tokens from "I went to the store." would get a Segment A embedding.</a:t>
            </a:r>
          </a:p>
          <a:p>
            <a:pPr marL="990575" lvl="1" indent="-380990"/>
            <a:r>
              <a:rPr lang="en-US" sz="1800" dirty="0"/>
              <a:t>All tokens from "I bought some milk." would get a Segment B embedding.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10776468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D9A562-732F-E3A3-6EFD-A3C63532D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Order of Words in NLP Tasks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64E5F0-6986-4A4D-D317-EBCFCD267F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Without position of words, language models would lose the ability to distinguish the </a:t>
            </a:r>
            <a:r>
              <a:rPr lang="en-US" dirty="0">
                <a:solidFill>
                  <a:srgbClr val="C00000"/>
                </a:solidFill>
              </a:rPr>
              <a:t>arrangement of tokens</a:t>
            </a:r>
            <a:r>
              <a:rPr lang="en-US" dirty="0"/>
              <a:t>, leading to incorrect or poor predictions or text generation.</a:t>
            </a:r>
          </a:p>
          <a:p>
            <a:r>
              <a:rPr lang="en-US" dirty="0">
                <a:solidFill>
                  <a:srgbClr val="C00000"/>
                </a:solidFill>
              </a:rPr>
              <a:t>Relative</a:t>
            </a:r>
            <a:r>
              <a:rPr lang="en-US" dirty="0"/>
              <a:t> and </a:t>
            </a:r>
            <a:r>
              <a:rPr lang="en-US" dirty="0">
                <a:solidFill>
                  <a:srgbClr val="C00000"/>
                </a:solidFill>
              </a:rPr>
              <a:t>absolute</a:t>
            </a:r>
            <a:r>
              <a:rPr lang="en-US" dirty="0"/>
              <a:t> positions of tokens in a sequence, allowing the model to understand their order.</a:t>
            </a:r>
          </a:p>
          <a:p>
            <a:r>
              <a:rPr lang="en-US" dirty="0"/>
              <a:t>Self-attention is </a:t>
            </a:r>
            <a:r>
              <a:rPr lang="en-US" dirty="0">
                <a:solidFill>
                  <a:srgbClr val="C00000"/>
                </a:solidFill>
              </a:rPr>
              <a:t>order agnostic</a:t>
            </a:r>
          </a:p>
          <a:p>
            <a:r>
              <a:rPr lang="en-US" dirty="0"/>
              <a:t>It needs a </a:t>
            </a:r>
            <a:r>
              <a:rPr lang="en-US" dirty="0">
                <a:solidFill>
                  <a:srgbClr val="C00000"/>
                </a:solidFill>
              </a:rPr>
              <a:t>mechanism </a:t>
            </a:r>
            <a:r>
              <a:rPr lang="en-US" dirty="0"/>
              <a:t>to add positions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A40347-6EBC-75C0-4873-EB0E67C3F9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2626" y="3609820"/>
            <a:ext cx="4291174" cy="32481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131EF0D-BB17-471E-480C-14C7B8AE69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7315" y="5132963"/>
            <a:ext cx="4607286" cy="1509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71868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32991" y="220745"/>
            <a:ext cx="4919449" cy="622222"/>
          </a:xfrm>
          <a:prstGeom prst="rect">
            <a:avLst/>
          </a:prstGeom>
        </p:spPr>
        <p:txBody>
          <a:bodyPr vert="horz" wrap="square" lIns="0" tIns="1270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2700">
              <a:spcBef>
                <a:spcPts val="100"/>
              </a:spcBef>
            </a:pPr>
            <a:r>
              <a:rPr spc="-10" dirty="0"/>
              <a:t>Positional</a:t>
            </a:r>
            <a:r>
              <a:rPr spc="-85" dirty="0"/>
              <a:t> </a:t>
            </a:r>
            <a:r>
              <a:rPr spc="-5" dirty="0"/>
              <a:t>Encoding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32991" y="1268347"/>
            <a:ext cx="10525539" cy="2568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marR="5080" indent="-320675">
              <a:lnSpc>
                <a:spcPct val="114599"/>
              </a:lnSpc>
              <a:spcBef>
                <a:spcPts val="100"/>
              </a:spcBef>
              <a:buFontTx/>
              <a:buChar char="●"/>
              <a:tabLst>
                <a:tab pos="469265" algn="l"/>
                <a:tab pos="469900" algn="l"/>
              </a:tabLst>
            </a:pPr>
            <a:r>
              <a:rPr lang="en-US" sz="2400" spc="-5" dirty="0">
                <a:latin typeface="+mn-lt"/>
                <a:cs typeface="Arial MT"/>
              </a:rPr>
              <a:t>Positional embedding is a </a:t>
            </a:r>
            <a:r>
              <a:rPr lang="en-US" sz="2400" spc="-15" dirty="0">
                <a:solidFill>
                  <a:srgbClr val="C00000"/>
                </a:solidFill>
                <a:latin typeface="+mn-lt"/>
                <a:cs typeface="Arial MT"/>
              </a:rPr>
              <a:t>vector</a:t>
            </a:r>
            <a:r>
              <a:rPr lang="en-US" sz="2400" spc="-15" dirty="0">
                <a:latin typeface="+mn-lt"/>
                <a:cs typeface="Arial MT"/>
              </a:rPr>
              <a:t> </a:t>
            </a:r>
            <a:r>
              <a:rPr lang="en-US" sz="2400" spc="-5" dirty="0">
                <a:latin typeface="+mn-lt"/>
                <a:cs typeface="Arial MT"/>
              </a:rPr>
              <a:t>that </a:t>
            </a:r>
            <a:r>
              <a:rPr lang="en-US" sz="2400" dirty="0">
                <a:latin typeface="+mn-lt"/>
                <a:cs typeface="Arial MT"/>
              </a:rPr>
              <a:t>represents </a:t>
            </a:r>
            <a:r>
              <a:rPr lang="en-US" sz="2400" spc="-320" dirty="0">
                <a:latin typeface="+mn-lt"/>
                <a:cs typeface="Arial MT"/>
              </a:rPr>
              <a:t> </a:t>
            </a:r>
            <a:r>
              <a:rPr lang="en-US" sz="2400" spc="-5" dirty="0">
                <a:solidFill>
                  <a:srgbClr val="C00000"/>
                </a:solidFill>
                <a:latin typeface="+mn-lt"/>
                <a:cs typeface="Arial MT"/>
              </a:rPr>
              <a:t>position</a:t>
            </a:r>
            <a:r>
              <a:rPr lang="en-US" sz="2400" spc="-10" dirty="0">
                <a:latin typeface="+mn-lt"/>
                <a:cs typeface="Arial MT"/>
              </a:rPr>
              <a:t> </a:t>
            </a:r>
            <a:r>
              <a:rPr lang="en-US" sz="2400" spc="-5" dirty="0">
                <a:latin typeface="+mn-lt"/>
                <a:cs typeface="Arial MT"/>
              </a:rPr>
              <a:t>of each</a:t>
            </a:r>
            <a:r>
              <a:rPr lang="en-US" sz="2400" spc="-10" dirty="0">
                <a:latin typeface="+mn-lt"/>
                <a:cs typeface="Arial MT"/>
              </a:rPr>
              <a:t> </a:t>
            </a:r>
            <a:r>
              <a:rPr lang="en-US" sz="2400" spc="-5" dirty="0">
                <a:latin typeface="+mn-lt"/>
                <a:cs typeface="Arial MT"/>
              </a:rPr>
              <a:t>token</a:t>
            </a:r>
            <a:endParaRPr lang="en-US" sz="2400" dirty="0">
              <a:latin typeface="+mn-lt"/>
              <a:cs typeface="Arial MT"/>
            </a:endParaRPr>
          </a:p>
          <a:p>
            <a:pPr marL="469900" marR="5080" indent="-320675">
              <a:lnSpc>
                <a:spcPct val="114599"/>
              </a:lnSpc>
              <a:spcBef>
                <a:spcPts val="100"/>
              </a:spcBef>
              <a:buFontTx/>
              <a:buChar char="●"/>
              <a:tabLst>
                <a:tab pos="469265" algn="l"/>
                <a:tab pos="469900" algn="l"/>
              </a:tabLst>
            </a:pPr>
            <a:r>
              <a:rPr lang="en-US" sz="2400" spc="-5" dirty="0">
                <a:latin typeface="+mn-lt"/>
                <a:cs typeface="Arial MT"/>
              </a:rPr>
              <a:t>Need for information about the position and </a:t>
            </a:r>
            <a:r>
              <a:rPr lang="en-US" sz="2400" spc="-5" dirty="0">
                <a:solidFill>
                  <a:srgbClr val="C00000"/>
                </a:solidFill>
                <a:latin typeface="+mn-lt"/>
                <a:cs typeface="Arial MT"/>
              </a:rPr>
              <a:t>order </a:t>
            </a:r>
            <a:r>
              <a:rPr lang="en-US" sz="2400" spc="-320" dirty="0">
                <a:solidFill>
                  <a:srgbClr val="C00000"/>
                </a:solidFill>
                <a:latin typeface="+mn-lt"/>
                <a:cs typeface="Arial MT"/>
              </a:rPr>
              <a:t> </a:t>
            </a:r>
            <a:r>
              <a:rPr lang="en-US" sz="2400" spc="-5" dirty="0">
                <a:solidFill>
                  <a:srgbClr val="C00000"/>
                </a:solidFill>
                <a:latin typeface="+mn-lt"/>
                <a:cs typeface="Arial MT"/>
              </a:rPr>
              <a:t>of</a:t>
            </a:r>
            <a:r>
              <a:rPr lang="en-US" sz="2400" spc="-10" dirty="0">
                <a:solidFill>
                  <a:srgbClr val="C00000"/>
                </a:solidFill>
                <a:latin typeface="+mn-lt"/>
                <a:cs typeface="Arial MT"/>
              </a:rPr>
              <a:t> </a:t>
            </a:r>
            <a:r>
              <a:rPr lang="en-US" sz="2400" spc="-5" dirty="0">
                <a:solidFill>
                  <a:srgbClr val="C00000"/>
                </a:solidFill>
                <a:latin typeface="+mn-lt"/>
                <a:cs typeface="Arial MT"/>
              </a:rPr>
              <a:t>tokens </a:t>
            </a:r>
            <a:r>
              <a:rPr lang="en-US" sz="2400" spc="-5" dirty="0">
                <a:latin typeface="+mn-lt"/>
                <a:cs typeface="Arial MT"/>
              </a:rPr>
              <a:t>in</a:t>
            </a:r>
            <a:r>
              <a:rPr lang="en-US" sz="2400" spc="-10" dirty="0">
                <a:latin typeface="+mn-lt"/>
                <a:cs typeface="Arial MT"/>
              </a:rPr>
              <a:t> </a:t>
            </a:r>
            <a:r>
              <a:rPr lang="en-US" sz="2400" dirty="0">
                <a:latin typeface="+mn-lt"/>
                <a:cs typeface="Arial MT"/>
              </a:rPr>
              <a:t>a</a:t>
            </a:r>
            <a:r>
              <a:rPr lang="en-US" sz="2400" spc="-5" dirty="0">
                <a:latin typeface="+mn-lt"/>
                <a:cs typeface="Arial MT"/>
              </a:rPr>
              <a:t> </a:t>
            </a:r>
            <a:r>
              <a:rPr lang="en-US" sz="2400" dirty="0">
                <a:latin typeface="+mn-lt"/>
                <a:cs typeface="Arial MT"/>
              </a:rPr>
              <a:t>sequence</a:t>
            </a:r>
          </a:p>
          <a:p>
            <a:pPr marL="469900" marR="5080" indent="-320675">
              <a:lnSpc>
                <a:spcPct val="114599"/>
              </a:lnSpc>
              <a:spcBef>
                <a:spcPts val="100"/>
              </a:spcBef>
              <a:buFontTx/>
              <a:buChar char="●"/>
              <a:tabLst>
                <a:tab pos="469265" algn="l"/>
                <a:tab pos="469900" algn="l"/>
              </a:tabLst>
            </a:pPr>
            <a:r>
              <a:rPr lang="en-US" sz="2400" spc="-10" dirty="0">
                <a:latin typeface="+mn-lt"/>
                <a:cs typeface="Calibri"/>
              </a:rPr>
              <a:t>Adding </a:t>
            </a:r>
            <a:r>
              <a:rPr lang="en-US" sz="2400" spc="-10" dirty="0">
                <a:solidFill>
                  <a:srgbClr val="C00000"/>
                </a:solidFill>
                <a:latin typeface="+mn-lt"/>
                <a:cs typeface="Calibri"/>
              </a:rPr>
              <a:t>position</a:t>
            </a:r>
            <a:r>
              <a:rPr lang="en-US" sz="2400" spc="-10" dirty="0">
                <a:latin typeface="+mn-lt"/>
                <a:cs typeface="Calibri"/>
              </a:rPr>
              <a:t> to </a:t>
            </a:r>
            <a:r>
              <a:rPr lang="en-US" sz="2400" spc="-10" dirty="0">
                <a:solidFill>
                  <a:srgbClr val="C00000"/>
                </a:solidFill>
                <a:latin typeface="+mn-lt"/>
                <a:cs typeface="Calibri"/>
              </a:rPr>
              <a:t>self-attention</a:t>
            </a:r>
            <a:r>
              <a:rPr lang="en-US" sz="2400" spc="-30" dirty="0">
                <a:latin typeface="+mn-lt"/>
                <a:cs typeface="Calibri"/>
              </a:rPr>
              <a:t> </a:t>
            </a:r>
            <a:r>
              <a:rPr lang="en-US" sz="2400" spc="-30" dirty="0">
                <a:cs typeface="Calibri"/>
              </a:rPr>
              <a:t>m</a:t>
            </a:r>
            <a:r>
              <a:rPr lang="en-US" sz="2400" dirty="0">
                <a:latin typeface="+mn-lt"/>
                <a:cs typeface="Calibri"/>
              </a:rPr>
              <a:t>echanism </a:t>
            </a:r>
            <a:endParaRPr lang="en-US" sz="2400" spc="-5" dirty="0">
              <a:latin typeface="+mn-lt"/>
              <a:cs typeface="Calibri"/>
            </a:endParaRPr>
          </a:p>
          <a:p>
            <a:pPr marL="469900" marR="5080" indent="-320675">
              <a:lnSpc>
                <a:spcPct val="114599"/>
              </a:lnSpc>
              <a:spcBef>
                <a:spcPts val="100"/>
              </a:spcBef>
              <a:buFontTx/>
              <a:buChar char="●"/>
              <a:tabLst>
                <a:tab pos="469265" algn="l"/>
                <a:tab pos="469900" algn="l"/>
              </a:tabLst>
            </a:pPr>
            <a:r>
              <a:rPr lang="en-US" sz="2400" spc="-5" dirty="0">
                <a:latin typeface="+mn-lt"/>
                <a:cs typeface="Arial MT"/>
              </a:rPr>
              <a:t>A</a:t>
            </a:r>
            <a:r>
              <a:rPr sz="2400" spc="-5" dirty="0">
                <a:latin typeface="+mn-lt"/>
                <a:cs typeface="Arial MT"/>
              </a:rPr>
              <a:t>ddition the </a:t>
            </a:r>
            <a:r>
              <a:rPr sz="2400" spc="-5" dirty="0">
                <a:solidFill>
                  <a:srgbClr val="C00000"/>
                </a:solidFill>
                <a:latin typeface="+mn-lt"/>
                <a:cs typeface="Arial MT"/>
              </a:rPr>
              <a:t>position</a:t>
            </a:r>
            <a:r>
              <a:rPr sz="2400" dirty="0">
                <a:solidFill>
                  <a:srgbClr val="C00000"/>
                </a:solidFill>
                <a:latin typeface="+mn-lt"/>
                <a:cs typeface="Arial MT"/>
              </a:rPr>
              <a:t> </a:t>
            </a:r>
            <a:r>
              <a:rPr sz="2400" spc="-5" dirty="0">
                <a:solidFill>
                  <a:srgbClr val="C00000"/>
                </a:solidFill>
                <a:latin typeface="+mn-lt"/>
                <a:cs typeface="Arial MT"/>
              </a:rPr>
              <a:t>embedding</a:t>
            </a:r>
            <a:r>
              <a:rPr sz="2400" spc="-20" dirty="0">
                <a:solidFill>
                  <a:srgbClr val="C00000"/>
                </a:solidFill>
                <a:latin typeface="+mn-lt"/>
                <a:cs typeface="Arial MT"/>
              </a:rPr>
              <a:t> </a:t>
            </a:r>
            <a:r>
              <a:rPr sz="2400" spc="-5" dirty="0">
                <a:latin typeface="+mn-lt"/>
                <a:cs typeface="Arial MT"/>
              </a:rPr>
              <a:t>to</a:t>
            </a:r>
            <a:r>
              <a:rPr sz="2400" spc="-20" dirty="0">
                <a:latin typeface="+mn-lt"/>
                <a:cs typeface="Arial MT"/>
              </a:rPr>
              <a:t> </a:t>
            </a:r>
            <a:r>
              <a:rPr sz="2400" spc="-5" dirty="0">
                <a:latin typeface="+mn-lt"/>
                <a:cs typeface="Arial MT"/>
              </a:rPr>
              <a:t>the</a:t>
            </a:r>
            <a:r>
              <a:rPr sz="2400" spc="-20" dirty="0">
                <a:latin typeface="+mn-lt"/>
                <a:cs typeface="Arial MT"/>
              </a:rPr>
              <a:t> </a:t>
            </a:r>
            <a:r>
              <a:rPr sz="2400" spc="-5" dirty="0">
                <a:solidFill>
                  <a:srgbClr val="C00000"/>
                </a:solidFill>
                <a:latin typeface="+mn-lt"/>
                <a:cs typeface="Arial MT"/>
              </a:rPr>
              <a:t>word</a:t>
            </a:r>
            <a:r>
              <a:rPr sz="2400" spc="-20" dirty="0">
                <a:solidFill>
                  <a:srgbClr val="C00000"/>
                </a:solidFill>
                <a:latin typeface="+mn-lt"/>
                <a:cs typeface="Arial MT"/>
              </a:rPr>
              <a:t> </a:t>
            </a:r>
            <a:r>
              <a:rPr sz="2400" spc="-5" dirty="0">
                <a:solidFill>
                  <a:srgbClr val="C00000"/>
                </a:solidFill>
                <a:latin typeface="+mn-lt"/>
                <a:cs typeface="Arial MT"/>
              </a:rPr>
              <a:t>embedding</a:t>
            </a:r>
            <a:r>
              <a:rPr sz="2400" spc="-15" dirty="0">
                <a:solidFill>
                  <a:srgbClr val="C00000"/>
                </a:solidFill>
                <a:latin typeface="+mn-lt"/>
                <a:cs typeface="Arial MT"/>
              </a:rPr>
              <a:t> </a:t>
            </a:r>
            <a:r>
              <a:rPr sz="2400" dirty="0">
                <a:latin typeface="+mn-lt"/>
                <a:cs typeface="Arial MT"/>
              </a:rPr>
              <a:t>vector</a:t>
            </a:r>
          </a:p>
          <a:p>
            <a:pPr>
              <a:spcBef>
                <a:spcPts val="35"/>
              </a:spcBef>
            </a:pPr>
            <a:endParaRPr sz="2800" dirty="0">
              <a:latin typeface="+mn-lt"/>
              <a:cs typeface="Arial MT"/>
            </a:endParaRPr>
          </a:p>
          <a:p>
            <a:pPr marL="12700" marR="107950">
              <a:lnSpc>
                <a:spcPct val="114599"/>
              </a:lnSpc>
              <a:spcBef>
                <a:spcPts val="5"/>
              </a:spcBef>
            </a:pPr>
            <a:r>
              <a:rPr lang="en-US" sz="2400" spc="-10" dirty="0">
                <a:latin typeface="+mn-lt"/>
                <a:cs typeface="Arial MT"/>
              </a:rPr>
              <a:t> </a:t>
            </a:r>
            <a:endParaRPr sz="2400" dirty="0">
              <a:latin typeface="+mn-l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969148" y="4025194"/>
            <a:ext cx="3218793" cy="643756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391401" y="3781921"/>
            <a:ext cx="3059513" cy="182104"/>
          </a:xfrm>
          <a:prstGeom prst="rect">
            <a:avLst/>
          </a:prstGeom>
        </p:spPr>
      </p:pic>
      <p:sp>
        <p:nvSpPr>
          <p:cNvPr id="13" name="object 13"/>
          <p:cNvSpPr txBox="1"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12700">
              <a:spcBef>
                <a:spcPts val="70"/>
              </a:spcBef>
            </a:pPr>
            <a:endParaRPr spc="-25" dirty="0"/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38100">
              <a:spcBef>
                <a:spcPts val="5"/>
              </a:spcBef>
            </a:pPr>
            <a:fld id="{B6F15528-21DE-4FAA-801E-634DDDAF4B2B}" type="slidenum">
              <a:rPr lang="en-US" smtClean="0"/>
              <a:pPr marL="38100">
                <a:spcBef>
                  <a:spcPts val="5"/>
                </a:spcBef>
              </a:pPr>
              <a:t>54</a:t>
            </a:fld>
            <a:endParaRPr dirty="0"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6E58F477-A0FA-29F6-2544-B4D7631CE0DB}"/>
              </a:ext>
            </a:extLst>
          </p:cNvPr>
          <p:cNvSpPr txBox="1"/>
          <p:nvPr/>
        </p:nvSpPr>
        <p:spPr>
          <a:xfrm>
            <a:off x="2057401" y="4162082"/>
            <a:ext cx="6900545" cy="1013739"/>
          </a:xfrm>
          <a:prstGeom prst="rect">
            <a:avLst/>
          </a:prstGeom>
        </p:spPr>
        <p:txBody>
          <a:bodyPr vert="horz" wrap="square" lIns="0" tIns="51435" rIns="0" bIns="0" rtlCol="0">
            <a:spAutoFit/>
          </a:bodyPr>
          <a:lstStyle/>
          <a:p>
            <a:pPr marL="38100">
              <a:spcBef>
                <a:spcPts val="405"/>
              </a:spcBef>
            </a:pPr>
            <a:r>
              <a:rPr sz="2000" spc="-50" dirty="0">
                <a:solidFill>
                  <a:srgbClr val="4B2E83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4B2E83"/>
                </a:solidFill>
                <a:latin typeface="Calibri"/>
                <a:cs typeface="Calibri"/>
              </a:rPr>
              <a:t>Sinusoidal</a:t>
            </a:r>
            <a:r>
              <a:rPr sz="2000" b="1" spc="-50" dirty="0">
                <a:solidFill>
                  <a:srgbClr val="4B2E83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4B2E83"/>
                </a:solidFill>
                <a:latin typeface="Calibri"/>
                <a:cs typeface="Calibri"/>
              </a:rPr>
              <a:t>position</a:t>
            </a:r>
            <a:r>
              <a:rPr sz="2000" b="1" spc="-55" dirty="0">
                <a:solidFill>
                  <a:srgbClr val="4B2E83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4B2E83"/>
                </a:solidFill>
                <a:latin typeface="Calibri"/>
                <a:cs typeface="Calibri"/>
              </a:rPr>
              <a:t>representation</a:t>
            </a:r>
            <a:endParaRPr sz="2000" dirty="0">
              <a:latin typeface="Calibri"/>
              <a:cs typeface="Calibri"/>
            </a:endParaRPr>
          </a:p>
          <a:p>
            <a:pPr marL="38100">
              <a:spcBef>
                <a:spcPts val="270"/>
              </a:spcBef>
              <a:tabLst>
                <a:tab pos="238125" algn="l"/>
              </a:tabLst>
            </a:pPr>
            <a:endParaRPr sz="2000" dirty="0">
              <a:latin typeface="Calibri"/>
              <a:cs typeface="Calibri"/>
            </a:endParaRPr>
          </a:p>
          <a:p>
            <a:pPr marL="419100" lvl="1">
              <a:tabLst>
                <a:tab pos="619125" algn="l"/>
              </a:tabLst>
            </a:pPr>
            <a:endParaRPr sz="2000" dirty="0">
              <a:latin typeface="Calibri"/>
              <a:cs typeface="Calibri"/>
            </a:endParaRPr>
          </a:p>
        </p:txBody>
      </p:sp>
      <p:pic>
        <p:nvPicPr>
          <p:cNvPr id="15" name="object 5">
            <a:extLst>
              <a:ext uri="{FF2B5EF4-FFF2-40B4-BE49-F238E27FC236}">
                <a16:creationId xmlns:a16="http://schemas.microsoft.com/office/drawing/2014/main" id="{2A12784F-BD55-377B-41BD-33E6238D076A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771147" y="4730120"/>
            <a:ext cx="8849229" cy="1907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64890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1BB2B3-8B7A-B86A-EAE6-FD74E34C77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5498" y="357012"/>
            <a:ext cx="8217148" cy="492443"/>
          </a:xfrm>
        </p:spPr>
        <p:txBody>
          <a:bodyPr>
            <a:normAutofit fontScale="90000"/>
          </a:bodyPr>
          <a:lstStyle/>
          <a:p>
            <a:r>
              <a:rPr lang="en-US" sz="4000" spc="-50" dirty="0">
                <a:solidFill>
                  <a:srgbClr val="4B2E83"/>
                </a:solidFill>
                <a:latin typeface="Calibri"/>
                <a:cs typeface="Calibri"/>
              </a:rPr>
              <a:t> </a:t>
            </a:r>
            <a:r>
              <a:rPr lang="en-US" sz="4900" dirty="0"/>
              <a:t>Sinusoidal Positional Encoding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F1DADE-2997-E196-8F11-127A1A61A2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5498" y="1187861"/>
            <a:ext cx="10879150" cy="4616648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Sine</a:t>
            </a:r>
            <a:r>
              <a:rPr lang="en-US" dirty="0"/>
              <a:t> and </a:t>
            </a:r>
            <a:r>
              <a:rPr lang="en-US" dirty="0">
                <a:solidFill>
                  <a:srgbClr val="C00000"/>
                </a:solidFill>
              </a:rPr>
              <a:t>cosine</a:t>
            </a:r>
            <a:r>
              <a:rPr lang="en-US" dirty="0"/>
              <a:t> functions of different </a:t>
            </a:r>
            <a:r>
              <a:rPr lang="en-US" dirty="0">
                <a:solidFill>
                  <a:srgbClr val="C00000"/>
                </a:solidFill>
              </a:rPr>
              <a:t>frequencies</a:t>
            </a:r>
            <a:r>
              <a:rPr lang="en-US" dirty="0"/>
              <a:t> can be used for providing unique values for positional encoding</a:t>
            </a:r>
          </a:p>
          <a:p>
            <a:r>
              <a:rPr lang="en-US" dirty="0"/>
              <a:t>These functions are </a:t>
            </a:r>
            <a:r>
              <a:rPr lang="en-US" dirty="0">
                <a:solidFill>
                  <a:srgbClr val="C00000"/>
                </a:solidFill>
              </a:rPr>
              <a:t>limited</a:t>
            </a:r>
            <a:r>
              <a:rPr lang="en-US" dirty="0"/>
              <a:t> (the effect of position in total embedding will be limited)</a:t>
            </a:r>
          </a:p>
          <a:p>
            <a:r>
              <a:rPr lang="en-US" dirty="0"/>
              <a:t>Despite the limited range, it can be used with long sequence  due </a:t>
            </a:r>
            <a:r>
              <a:rPr lang="en-US" dirty="0">
                <a:solidFill>
                  <a:srgbClr val="C00000"/>
                </a:solidFill>
              </a:rPr>
              <a:t>periodic</a:t>
            </a:r>
            <a:r>
              <a:rPr lang="en-US" dirty="0"/>
              <a:t> nature of the function.</a:t>
            </a:r>
          </a:p>
          <a:p>
            <a:r>
              <a:rPr lang="en-US" dirty="0"/>
              <a:t>The function addresses </a:t>
            </a:r>
            <a:r>
              <a:rPr lang="en-US" dirty="0">
                <a:solidFill>
                  <a:srgbClr val="C00000"/>
                </a:solidFill>
              </a:rPr>
              <a:t>relative</a:t>
            </a:r>
            <a:r>
              <a:rPr lang="en-US" dirty="0"/>
              <a:t> positions efficiently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E9A45D-5C5E-C83F-E623-B25D2499AB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2896" y="4890109"/>
            <a:ext cx="9039225" cy="1828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5A64F16-92D5-96C6-89B8-6EF54E71EE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879" y="4993842"/>
            <a:ext cx="2621017" cy="1621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66631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169B91-ED12-9754-9314-9818D8F8F6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411439"/>
            <a:ext cx="9258707" cy="1025921"/>
          </a:xfrm>
        </p:spPr>
        <p:txBody>
          <a:bodyPr>
            <a:normAutofit fontScale="90000"/>
          </a:bodyPr>
          <a:lstStyle/>
          <a:p>
            <a:r>
              <a:rPr lang="en-US" dirty="0"/>
              <a:t>BERT vs Word2vec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4FB692-08F5-8761-F147-99EBF0CE51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1" y="1397674"/>
            <a:ext cx="6696074" cy="50488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Contextual Understanding:</a:t>
            </a:r>
            <a:r>
              <a:rPr lang="en-US" sz="2400" dirty="0"/>
              <a:t> </a:t>
            </a:r>
          </a:p>
          <a:p>
            <a:r>
              <a:rPr lang="en-US" sz="2400" dirty="0"/>
              <a:t>BERT model can capture the </a:t>
            </a:r>
            <a:r>
              <a:rPr lang="en-US" sz="2400" dirty="0">
                <a:solidFill>
                  <a:srgbClr val="C00000"/>
                </a:solidFill>
              </a:rPr>
              <a:t>meaning</a:t>
            </a:r>
            <a:r>
              <a:rPr lang="en-US" sz="2400" dirty="0"/>
              <a:t> of each word in </a:t>
            </a:r>
            <a:r>
              <a:rPr lang="en-US" sz="2400" dirty="0">
                <a:solidFill>
                  <a:srgbClr val="C00000"/>
                </a:solidFill>
              </a:rPr>
              <a:t>different contexts</a:t>
            </a:r>
            <a:r>
              <a:rPr lang="en-US" sz="2400" dirty="0"/>
              <a:t>. </a:t>
            </a:r>
          </a:p>
          <a:p>
            <a:r>
              <a:rPr lang="en-US" sz="2400" dirty="0"/>
              <a:t>Word2vec is </a:t>
            </a:r>
            <a:r>
              <a:rPr lang="en-US" sz="2400" dirty="0">
                <a:solidFill>
                  <a:srgbClr val="C00000"/>
                </a:solidFill>
              </a:rPr>
              <a:t>not capable </a:t>
            </a:r>
            <a:r>
              <a:rPr lang="en-US" sz="2400" dirty="0"/>
              <a:t>to capture contextual meaning of the words so that it generates </a:t>
            </a:r>
            <a:r>
              <a:rPr lang="en-US" sz="2400" dirty="0">
                <a:solidFill>
                  <a:srgbClr val="C00000"/>
                </a:solidFill>
              </a:rPr>
              <a:t>static embeddings </a:t>
            </a:r>
            <a:r>
              <a:rPr lang="en-US" sz="2400" dirty="0"/>
              <a:t>only. </a:t>
            </a:r>
          </a:p>
          <a:p>
            <a:endParaRPr lang="en-US" sz="2400" dirty="0"/>
          </a:p>
          <a:p>
            <a:pPr marL="0" indent="0">
              <a:buNone/>
            </a:pPr>
            <a:r>
              <a:rPr lang="en-US" sz="2400" b="1" dirty="0"/>
              <a:t>Out-of-Vocabulary Handling</a:t>
            </a:r>
            <a:r>
              <a:rPr lang="en-US" sz="2400" dirty="0"/>
              <a:t>: </a:t>
            </a:r>
          </a:p>
          <a:p>
            <a:r>
              <a:rPr lang="en-US" sz="2400" dirty="0"/>
              <a:t>BERT can use </a:t>
            </a:r>
            <a:r>
              <a:rPr lang="en-US" sz="2400" dirty="0">
                <a:solidFill>
                  <a:srgbClr val="C00000"/>
                </a:solidFill>
              </a:rPr>
              <a:t>sub-word</a:t>
            </a:r>
            <a:r>
              <a:rPr lang="en-US" sz="2400" dirty="0"/>
              <a:t> tokens which effectively handle </a:t>
            </a:r>
            <a:r>
              <a:rPr lang="en-US" sz="2400" dirty="0">
                <a:solidFill>
                  <a:srgbClr val="C00000"/>
                </a:solidFill>
              </a:rPr>
              <a:t>out-of-vocabulary</a:t>
            </a:r>
            <a:r>
              <a:rPr lang="en-US" sz="2400" dirty="0"/>
              <a:t> (OOV) words </a:t>
            </a:r>
          </a:p>
          <a:p>
            <a:r>
              <a:rPr lang="en-US" sz="2400" dirty="0"/>
              <a:t>Word2vec doesn’t has any sub-word tokenization feature so, it </a:t>
            </a:r>
            <a:r>
              <a:rPr lang="en-US" sz="2400" dirty="0">
                <a:solidFill>
                  <a:srgbClr val="C00000"/>
                </a:solidFill>
              </a:rPr>
              <a:t>can’t handle OOV </a:t>
            </a:r>
            <a:r>
              <a:rPr lang="en-US" sz="2400" dirty="0"/>
              <a:t>effectively.</a:t>
            </a:r>
          </a:p>
        </p:txBody>
      </p:sp>
      <p:pic>
        <p:nvPicPr>
          <p:cNvPr id="5" name="Picture 4" descr="A diagram of a school&#10;&#10;Description automatically generated">
            <a:extLst>
              <a:ext uri="{FF2B5EF4-FFF2-40B4-BE49-F238E27FC236}">
                <a16:creationId xmlns:a16="http://schemas.microsoft.com/office/drawing/2014/main" id="{2F333FB3-2628-D926-B899-C0CF022E74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5674" y="1966407"/>
            <a:ext cx="4571551" cy="3367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63064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401555-2DA0-630F-FEFA-7E96626B9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Embedding using BERT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381BEA-5767-E08F-91DA-75FFAF6F51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7225" y="1494358"/>
            <a:ext cx="10877550" cy="2585323"/>
          </a:xfrm>
        </p:spPr>
        <p:txBody>
          <a:bodyPr>
            <a:normAutofit/>
          </a:bodyPr>
          <a:lstStyle/>
          <a:p>
            <a:pPr marL="380990" indent="-380990"/>
            <a:r>
              <a:rPr lang="en-US" dirty="0"/>
              <a:t>BERT provides </a:t>
            </a:r>
            <a:r>
              <a:rPr lang="en-US" dirty="0">
                <a:solidFill>
                  <a:srgbClr val="C00000"/>
                </a:solidFill>
              </a:rPr>
              <a:t>different embeddings </a:t>
            </a:r>
            <a:r>
              <a:rPr lang="en-US" dirty="0"/>
              <a:t>for the </a:t>
            </a:r>
            <a:r>
              <a:rPr lang="en-US" dirty="0">
                <a:solidFill>
                  <a:srgbClr val="C00000"/>
                </a:solidFill>
              </a:rPr>
              <a:t>same word </a:t>
            </a:r>
            <a:r>
              <a:rPr lang="en-US" dirty="0"/>
              <a:t>depending on the </a:t>
            </a:r>
            <a:r>
              <a:rPr lang="en-US" dirty="0">
                <a:solidFill>
                  <a:srgbClr val="C00000"/>
                </a:solidFill>
              </a:rPr>
              <a:t>context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using attention mechanism. This is different from traditional word embeddings that give a single vector for a word. </a:t>
            </a:r>
          </a:p>
          <a:p>
            <a:pPr marL="380990" indent="-380990"/>
            <a:r>
              <a:rPr lang="en-US" dirty="0"/>
              <a:t>To get a </a:t>
            </a:r>
            <a:r>
              <a:rPr lang="en-US" dirty="0">
                <a:solidFill>
                  <a:srgbClr val="C00000"/>
                </a:solidFill>
              </a:rPr>
              <a:t>general embedding </a:t>
            </a:r>
            <a:r>
              <a:rPr lang="en-US" dirty="0"/>
              <a:t>for a word across multiple contexts, you could </a:t>
            </a:r>
            <a:r>
              <a:rPr lang="en-US" dirty="0">
                <a:solidFill>
                  <a:srgbClr val="C00000"/>
                </a:solidFill>
              </a:rPr>
              <a:t>average the embeddings </a:t>
            </a:r>
            <a:r>
              <a:rPr lang="en-US" dirty="0"/>
              <a:t>of the word across different sentences or contexts.</a:t>
            </a:r>
          </a:p>
          <a:p>
            <a:pPr marL="380990" indent="-380990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C2CEAC-E022-CCCA-B9C7-6450F768A4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4117" y="3883351"/>
            <a:ext cx="4633310" cy="2779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21415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24E76-9908-3580-8EE0-63A481B37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100" y="431072"/>
            <a:ext cx="9258707" cy="512961"/>
          </a:xfrm>
        </p:spPr>
        <p:txBody>
          <a:bodyPr>
            <a:normAutofit fontScale="90000"/>
          </a:bodyPr>
          <a:lstStyle/>
          <a:p>
            <a:r>
              <a:rPr lang="en-US" dirty="0"/>
              <a:t>Performance of Embedding Model 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E8173F86-3FBA-CAAD-8D63-EB23B199C7B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66101" y="1276027"/>
            <a:ext cx="11159150" cy="5355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21920" tIns="60960" rIns="121920" bIns="6096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indent="0" defTabSz="121917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400" dirty="0"/>
              <a:t>By </a:t>
            </a:r>
            <a:r>
              <a:rPr lang="en-US" sz="2400" b="1" dirty="0"/>
              <a:t>decoding vector embeddings</a:t>
            </a:r>
            <a:r>
              <a:rPr lang="en-US" sz="2400" dirty="0"/>
              <a:t>, it is possible to check </a:t>
            </a:r>
            <a:r>
              <a:rPr lang="en-US" sz="2400" dirty="0">
                <a:solidFill>
                  <a:srgbClr val="C00000"/>
                </a:solidFill>
              </a:rPr>
              <a:t>performance</a:t>
            </a:r>
            <a:r>
              <a:rPr lang="en-US" sz="2400" dirty="0"/>
              <a:t> of the embedding model (E.g., if words like "king" and "queen" are close together in the vector space, it suggests that the model understands their </a:t>
            </a:r>
            <a:r>
              <a:rPr lang="en-US" sz="2400" dirty="0">
                <a:solidFill>
                  <a:srgbClr val="C00000"/>
                </a:solidFill>
              </a:rPr>
              <a:t>semantic relationship</a:t>
            </a:r>
            <a:r>
              <a:rPr lang="en-US" sz="2400" dirty="0"/>
              <a:t>)</a:t>
            </a:r>
          </a:p>
          <a:p>
            <a:pPr marL="0" indent="0" defTabSz="121917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altLang="en-US" sz="2400" dirty="0">
              <a:latin typeface="Arial" panose="020B0604020202020204" pitchFamily="34" charset="0"/>
            </a:endParaRPr>
          </a:p>
          <a:p>
            <a:pPr marL="0" indent="0" defTabSz="121917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400" b="1" dirty="0">
                <a:latin typeface="Arial" panose="020B0604020202020204" pitchFamily="34" charset="0"/>
              </a:rPr>
              <a:t>Visualizing</a:t>
            </a:r>
            <a:r>
              <a:rPr lang="en-US" altLang="en-US" sz="2400" dirty="0">
                <a:latin typeface="Arial" panose="020B0604020202020204" pitchFamily="34" charset="0"/>
              </a:rPr>
              <a:t>:</a:t>
            </a:r>
          </a:p>
          <a:p>
            <a:pPr marL="0" indent="0" defTabSz="121917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400" dirty="0">
                <a:latin typeface="Arial" panose="020B0604020202020204" pitchFamily="34" charset="0"/>
              </a:rPr>
              <a:t>When </a:t>
            </a:r>
            <a:r>
              <a:rPr lang="en-US" altLang="en-US" sz="2400" dirty="0">
                <a:solidFill>
                  <a:srgbClr val="C00000"/>
                </a:solidFill>
                <a:latin typeface="Arial" panose="020B0604020202020204" pitchFamily="34" charset="0"/>
              </a:rPr>
              <a:t>visualized</a:t>
            </a:r>
            <a:r>
              <a:rPr lang="en-US" altLang="en-US" sz="2400" dirty="0">
                <a:latin typeface="Arial" panose="020B0604020202020204" pitchFamily="34" charset="0"/>
              </a:rPr>
              <a:t>, embeddings where semantically similar is near together:</a:t>
            </a:r>
          </a:p>
          <a:p>
            <a:pPr marL="0" indent="0" defTabSz="121917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sz="2400" u="sng" dirty="0"/>
              <a:t>t-distributed Stochastic Neighbor Embedding </a:t>
            </a:r>
            <a:r>
              <a:rPr lang="en-US" sz="2400" dirty="0"/>
              <a:t>(</a:t>
            </a:r>
            <a:r>
              <a:rPr lang="en-US" sz="2400" dirty="0">
                <a:solidFill>
                  <a:srgbClr val="C00000"/>
                </a:solidFill>
              </a:rPr>
              <a:t>t-SNE</a:t>
            </a:r>
            <a:r>
              <a:rPr lang="en-US" sz="2400" dirty="0"/>
              <a:t>)</a:t>
            </a:r>
          </a:p>
          <a:p>
            <a:pPr marL="0" indent="0" defTabSz="121917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sz="2400" dirty="0"/>
              <a:t>Principal Component Analysis (</a:t>
            </a:r>
            <a:r>
              <a:rPr lang="en-US" sz="2400" dirty="0">
                <a:solidFill>
                  <a:srgbClr val="C00000"/>
                </a:solidFill>
              </a:rPr>
              <a:t>PCA</a:t>
            </a:r>
            <a:r>
              <a:rPr lang="en-US" sz="2400" dirty="0"/>
              <a:t>)</a:t>
            </a:r>
          </a:p>
          <a:p>
            <a:pPr marL="0" indent="0" defTabSz="121917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sz="2400" dirty="0"/>
              <a:t>Linear Discriminant Analysis (</a:t>
            </a:r>
            <a:r>
              <a:rPr lang="en-US" sz="2400" dirty="0">
                <a:solidFill>
                  <a:srgbClr val="C00000"/>
                </a:solidFill>
              </a:rPr>
              <a:t>LDA</a:t>
            </a:r>
            <a:r>
              <a:rPr lang="en-US" sz="2400" dirty="0"/>
              <a:t>)</a:t>
            </a:r>
            <a:endParaRPr lang="en-US" altLang="en-US" dirty="0">
              <a:latin typeface="Arial" panose="020B0604020202020204" pitchFamily="34" charset="0"/>
            </a:endParaRPr>
          </a:p>
          <a:p>
            <a:pPr marL="0" indent="0" defTabSz="121917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dirty="0">
              <a:latin typeface="Arial" panose="020B0604020202020204" pitchFamily="34" charset="0"/>
            </a:endParaRPr>
          </a:p>
          <a:p>
            <a:pPr marL="0" indent="0" defTabSz="121917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400" b="1" dirty="0">
                <a:latin typeface="Arial" panose="020B0604020202020204" pitchFamily="34" charset="0"/>
              </a:rPr>
              <a:t>Detecting Near Embeddings</a:t>
            </a:r>
            <a:r>
              <a:rPr lang="en-US" altLang="en-US" sz="2400" dirty="0">
                <a:latin typeface="Arial" panose="020B0604020202020204" pitchFamily="34" charset="0"/>
              </a:rPr>
              <a:t>:</a:t>
            </a:r>
          </a:p>
          <a:p>
            <a:pPr marL="0" indent="0" defTabSz="121917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400" dirty="0"/>
              <a:t>To detect near embeddings, a </a:t>
            </a:r>
            <a:r>
              <a:rPr lang="en-US" sz="2400" dirty="0">
                <a:solidFill>
                  <a:srgbClr val="C00000"/>
                </a:solidFill>
              </a:rPr>
              <a:t>similarity measure </a:t>
            </a:r>
            <a:r>
              <a:rPr lang="en-US" sz="2400" dirty="0"/>
              <a:t>is typically used to compare the similarity between vectors.</a:t>
            </a:r>
            <a:endParaRPr lang="en-US" altLang="en-US" sz="2400" dirty="0">
              <a:latin typeface="Arial" panose="020B0604020202020204" pitchFamily="34" charset="0"/>
            </a:endParaRPr>
          </a:p>
          <a:p>
            <a:pPr marL="0" indent="0" defTabSz="121917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altLang="en-US" sz="2400" dirty="0">
              <a:latin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BB79C2-1D11-5D49-8A79-9E41551F23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7865" y="3696630"/>
            <a:ext cx="2754035" cy="1684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44833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oup of colorful dots with numbers&#10;&#10;Description automatically generated">
            <a:extLst>
              <a:ext uri="{FF2B5EF4-FFF2-40B4-BE49-F238E27FC236}">
                <a16:creationId xmlns:a16="http://schemas.microsoft.com/office/drawing/2014/main" id="{8991A1FD-9305-F885-B851-20330E98C1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4449" y="4904695"/>
            <a:ext cx="3057525" cy="183451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5008069-9A81-D398-7F53-93B5BBD539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Detecting Near Embeddings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252273-3630-A5D9-0565-B6EEB78343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251326"/>
          </a:xfrm>
        </p:spPr>
        <p:txBody>
          <a:bodyPr>
            <a:normAutofit fontScale="925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Cosine Similarity</a:t>
            </a:r>
            <a:r>
              <a:rPr lang="en-US" dirty="0"/>
              <a:t>: Measures the cosine of the </a:t>
            </a:r>
            <a:r>
              <a:rPr lang="en-US" dirty="0">
                <a:solidFill>
                  <a:srgbClr val="C00000"/>
                </a:solidFill>
              </a:rPr>
              <a:t>angle</a:t>
            </a:r>
            <a:r>
              <a:rPr lang="en-US" dirty="0"/>
              <a:t> between two </a:t>
            </a:r>
            <a:r>
              <a:rPr lang="en-US" dirty="0">
                <a:solidFill>
                  <a:srgbClr val="C00000"/>
                </a:solidFill>
              </a:rPr>
              <a:t>vectors</a:t>
            </a:r>
            <a:r>
              <a:rPr lang="en-US" dirty="0"/>
              <a:t>. It's widely used in NLP since it emphasizes the direction of the vectors. </a:t>
            </a:r>
          </a:p>
          <a:p>
            <a:pPr marL="0" indent="0">
              <a:buNone/>
            </a:pPr>
            <a:r>
              <a:rPr lang="en-US" dirty="0"/>
              <a:t>     </a:t>
            </a:r>
          </a:p>
          <a:p>
            <a:pPr marL="0" indent="0">
              <a:buNone/>
            </a:pPr>
            <a:endParaRPr lang="en-US" b="1" dirty="0"/>
          </a:p>
          <a:p>
            <a:endParaRPr lang="en-US" b="1" dirty="0"/>
          </a:p>
          <a:p>
            <a:r>
              <a:rPr lang="en-US" b="1" dirty="0"/>
              <a:t>Embedding Clustering</a:t>
            </a:r>
          </a:p>
          <a:p>
            <a:pPr indent="0">
              <a:buNone/>
            </a:pPr>
            <a:r>
              <a:rPr lang="en-US" dirty="0"/>
              <a:t>Another approach for detecting near embeddings involves clustering algorithms like </a:t>
            </a:r>
            <a:r>
              <a:rPr lang="en-US" dirty="0">
                <a:solidFill>
                  <a:srgbClr val="C00000"/>
                </a:solidFill>
              </a:rPr>
              <a:t>K-means </a:t>
            </a:r>
            <a:r>
              <a:rPr lang="en-US" dirty="0"/>
              <a:t>​.</a:t>
            </a:r>
          </a:p>
          <a:p>
            <a:pPr indent="0">
              <a:buNone/>
            </a:pPr>
            <a:r>
              <a:rPr lang="en-US" altLang="en-US" dirty="0"/>
              <a:t>Embeddings where semantically similar form a </a:t>
            </a:r>
            <a:r>
              <a:rPr lang="en-US" altLang="en-US" dirty="0">
                <a:solidFill>
                  <a:srgbClr val="C00000"/>
                </a:solidFill>
              </a:rPr>
              <a:t>cluster</a:t>
            </a:r>
            <a:endParaRPr lang="en-US" dirty="0">
              <a:solidFill>
                <a:srgbClr val="C00000"/>
              </a:solidFill>
            </a:endParaRP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41E1C4-9943-910D-943D-5F762B9143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9615" y="2705100"/>
            <a:ext cx="4575548" cy="1653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8556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C14A5-59AB-95C6-6305-0DFF871830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320" y="411439"/>
            <a:ext cx="10592005" cy="512961"/>
          </a:xfrm>
        </p:spPr>
        <p:txBody>
          <a:bodyPr>
            <a:normAutofit fontScale="90000"/>
          </a:bodyPr>
          <a:lstStyle/>
          <a:p>
            <a:r>
              <a:rPr lang="en-US" dirty="0"/>
              <a:t>Why Vectors?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D53B02-824F-4F4A-5A9E-DBFF30DE9A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4800" y="1498601"/>
            <a:ext cx="11379200" cy="2954655"/>
          </a:xfrm>
        </p:spPr>
        <p:txBody>
          <a:bodyPr>
            <a:normAutofit/>
          </a:bodyPr>
          <a:lstStyle/>
          <a:p>
            <a:pPr marL="380990" indent="-380990"/>
            <a:r>
              <a:rPr lang="en-US" dirty="0"/>
              <a:t>Vectors can </a:t>
            </a:r>
            <a:r>
              <a:rPr lang="en-US" dirty="0">
                <a:solidFill>
                  <a:srgbClr val="C00000"/>
                </a:solidFill>
              </a:rPr>
              <a:t>represent distance </a:t>
            </a:r>
            <a:r>
              <a:rPr lang="en-US" dirty="0"/>
              <a:t>between meanings</a:t>
            </a:r>
          </a:p>
          <a:p>
            <a:pPr marL="380990" indent="-380990"/>
            <a:r>
              <a:rPr lang="en-US" dirty="0"/>
              <a:t>Vectors can be </a:t>
            </a:r>
            <a:r>
              <a:rPr lang="en-US" dirty="0">
                <a:solidFill>
                  <a:srgbClr val="C00000"/>
                </a:solidFill>
              </a:rPr>
              <a:t>transformed</a:t>
            </a:r>
            <a:r>
              <a:rPr lang="en-US" dirty="0"/>
              <a:t>, make it possible to define a </a:t>
            </a:r>
            <a:r>
              <a:rPr lang="en-US" dirty="0">
                <a:solidFill>
                  <a:srgbClr val="C00000"/>
                </a:solidFill>
              </a:rPr>
              <a:t>general</a:t>
            </a:r>
            <a:r>
              <a:rPr lang="en-US" dirty="0"/>
              <a:t> meaning for a word and then transform it based on </a:t>
            </a:r>
            <a:r>
              <a:rPr lang="en-US" dirty="0">
                <a:solidFill>
                  <a:srgbClr val="C00000"/>
                </a:solidFill>
              </a:rPr>
              <a:t>context</a:t>
            </a:r>
          </a:p>
          <a:p>
            <a:pPr marL="380990" indent="-380990"/>
            <a:r>
              <a:rPr lang="en-US" dirty="0"/>
              <a:t>Vectors </a:t>
            </a:r>
            <a:r>
              <a:rPr lang="en-US" dirty="0">
                <a:solidFill>
                  <a:srgbClr val="C00000"/>
                </a:solidFill>
              </a:rPr>
              <a:t>represent relationships </a:t>
            </a:r>
            <a:r>
              <a:rPr lang="en-US" dirty="0"/>
              <a:t>and similarities between concepts</a:t>
            </a:r>
          </a:p>
          <a:p>
            <a:pPr marL="380990" indent="-380990"/>
            <a:r>
              <a:rPr lang="en-US" dirty="0"/>
              <a:t>Vectors can be scaled to represent </a:t>
            </a:r>
            <a:r>
              <a:rPr lang="en-US" dirty="0">
                <a:solidFill>
                  <a:srgbClr val="C00000"/>
                </a:solidFill>
              </a:rPr>
              <a:t>different types of data</a:t>
            </a:r>
          </a:p>
          <a:p>
            <a:endParaRPr lang="en-US" dirty="0"/>
          </a:p>
          <a:p>
            <a:pPr marL="380990" indent="-380990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A99A67-E1C5-2070-0703-17CCF7BB04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1670" y="3933112"/>
            <a:ext cx="4325171" cy="2924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10222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08CFEC-BA0E-FC2F-FD9C-12A7AADD03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Debiasing Embeddings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6AAA4E-E146-3EB5-1502-B918ABCA14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Debiasing embeddings refers to techniques used to reduce or </a:t>
            </a:r>
            <a:r>
              <a:rPr lang="en-US" dirty="0">
                <a:solidFill>
                  <a:srgbClr val="C00000"/>
                </a:solidFill>
              </a:rPr>
              <a:t>eliminate bias </a:t>
            </a:r>
            <a:r>
              <a:rPr lang="en-US" dirty="0"/>
              <a:t>in word embeddings or contextualized embeddings produced by large language models (LLMs). </a:t>
            </a:r>
          </a:p>
          <a:p>
            <a:r>
              <a:rPr lang="en-US" dirty="0"/>
              <a:t>Word embeddings often capture </a:t>
            </a:r>
            <a:r>
              <a:rPr lang="en-US" dirty="0">
                <a:solidFill>
                  <a:srgbClr val="C00000"/>
                </a:solidFill>
              </a:rPr>
              <a:t>societal biases</a:t>
            </a:r>
            <a:r>
              <a:rPr lang="en-US" dirty="0"/>
              <a:t>, such as gender, racial, and cultural stereotypes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Common Debiasing Techniques:</a:t>
            </a:r>
          </a:p>
          <a:p>
            <a:r>
              <a:rPr lang="en-US" dirty="0">
                <a:solidFill>
                  <a:srgbClr val="C00000"/>
                </a:solidFill>
              </a:rPr>
              <a:t>Hard</a:t>
            </a:r>
            <a:r>
              <a:rPr lang="en-US" dirty="0"/>
              <a:t> Debiasing</a:t>
            </a:r>
          </a:p>
          <a:p>
            <a:r>
              <a:rPr lang="en-US" dirty="0">
                <a:solidFill>
                  <a:srgbClr val="C00000"/>
                </a:solidFill>
              </a:rPr>
              <a:t>Soft</a:t>
            </a:r>
            <a:r>
              <a:rPr lang="en-US" dirty="0"/>
              <a:t> Debiasing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4994DB-013C-DFF5-E955-0469C85625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3005" y="3762375"/>
            <a:ext cx="5480796" cy="254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49864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A8F05-C8B1-C879-EF6B-B073D08315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 Debiasing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EC85E88B-D9E8-09FE-114F-DE606138A9B5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944217" y="2075379"/>
            <a:ext cx="10303565" cy="3046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Goal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: Remove bias by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cs typeface="Arial" panose="020B0604020202020204" pitchFamily="34" charset="0"/>
              </a:rPr>
              <a:t>projecting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 the embeddings to a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cs typeface="Arial" panose="020B0604020202020204" pitchFamily="34" charset="0"/>
              </a:rPr>
              <a:t>subspace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 where the biased information (e.g., gender bias) is removed.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Method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: First, identify a "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cs typeface="Arial" panose="020B0604020202020204" pitchFamily="34" charset="0"/>
              </a:rPr>
              <a:t>bias subspace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" (e.g., the direction corresponding to gender in the embedding space). Then, neutral words (e.g., "doctor," "nurse") are projected onto a plane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cs typeface="Arial" panose="020B0604020202020204" pitchFamily="34" charset="0"/>
              </a:rPr>
              <a:t>orthogonal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 to this bias subspace, effectively eliminating the bias.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8D86368-B7CA-5242-0FAF-87CDC5B619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7875" y="4472175"/>
            <a:ext cx="5495925" cy="22588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2B1B156-84C3-F91B-E49D-8B67923F8B5B}"/>
              </a:ext>
            </a:extLst>
          </p:cNvPr>
          <p:cNvSpPr txBox="1"/>
          <p:nvPr/>
        </p:nvSpPr>
        <p:spPr>
          <a:xfrm>
            <a:off x="944217" y="5411771"/>
            <a:ext cx="45339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Removing bias entirely can sometimes result in a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</a:rPr>
              <a:t>loss of important semantic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information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924444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80D7B48-CE58-4A58-D075-0F7AB1DF03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3906" y="4173503"/>
            <a:ext cx="3775724" cy="269882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D497BD0-03F2-2DB4-A217-0FBD7D238F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8900"/>
            <a:ext cx="10515600" cy="1325563"/>
          </a:xfrm>
        </p:spPr>
        <p:txBody>
          <a:bodyPr/>
          <a:lstStyle/>
          <a:p>
            <a:r>
              <a:rPr lang="en-US" dirty="0"/>
              <a:t>Soft Debiasing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29387361-302A-2F58-E194-853B0E237254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904875" y="1259196"/>
            <a:ext cx="10972800" cy="48936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Rather than completely eliminating bias, soft debiasing aims to </a:t>
            </a: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cs typeface="Arial" panose="020B0604020202020204" pitchFamily="34" charset="0"/>
              </a:rPr>
              <a:t>reduce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cs typeface="Arial" panose="020B0604020202020204" pitchFamily="34" charset="0"/>
              </a:rPr>
              <a:t> bias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while preserving as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cs typeface="Arial" panose="020B0604020202020204" pitchFamily="34" charset="0"/>
              </a:rPr>
              <a:t>much information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as possible.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Similar to hard debiasing but instead of entirely removing the bias component, soft debiasing involves partially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cs typeface="Arial" panose="020B0604020202020204" pitchFamily="34" charset="0"/>
              </a:rPr>
              <a:t>reducing its impact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to maintain semantic richness while still reducing bias.</a:t>
            </a:r>
          </a:p>
          <a:p>
            <a:pPr marL="457200" indent="-4572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During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cs typeface="Arial" panose="020B0604020202020204" pitchFamily="34" charset="0"/>
              </a:rPr>
              <a:t>training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, sentences or phrases that reflect biased assumptions are rephrased to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cs typeface="Arial" panose="020B0604020202020204" pitchFamily="34" charset="0"/>
              </a:rPr>
              <a:t>counter the bias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. For example, for "he is a doctor" from the training data, it would provide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  <a:cs typeface="Arial" panose="020B0604020202020204" pitchFamily="34" charset="0"/>
              </a:rPr>
              <a:t>an augmented example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like "she is a doctor" to balance the gender association.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72745035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667BF-221B-1D53-499B-CBAEF0C2C3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595" y="78064"/>
            <a:ext cx="9258707" cy="1025921"/>
          </a:xfrm>
        </p:spPr>
        <p:txBody>
          <a:bodyPr>
            <a:normAutofit/>
          </a:bodyPr>
          <a:lstStyle/>
          <a:p>
            <a:r>
              <a:rPr lang="en-US" dirty="0"/>
              <a:t>Future Directions in LLM Embeddings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9C05A2-5C27-5AC1-7F14-2A5B72D718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1486" y="1202772"/>
            <a:ext cx="11249024" cy="5577164"/>
          </a:xfrm>
        </p:spPr>
        <p:txBody>
          <a:bodyPr>
            <a:normAutofit/>
          </a:bodyPr>
          <a:lstStyle/>
          <a:p>
            <a:r>
              <a:rPr lang="en-US" sz="2400" b="1" dirty="0"/>
              <a:t>Efficient Embedding Techniques</a:t>
            </a:r>
            <a:r>
              <a:rPr lang="en-US" sz="2400" dirty="0"/>
              <a:t>: Developing techniques that balance precision with computational efficiency. This includes exploring methods to </a:t>
            </a:r>
            <a:r>
              <a:rPr lang="en-US" sz="2400" dirty="0">
                <a:solidFill>
                  <a:srgbClr val="C00000"/>
                </a:solidFill>
              </a:rPr>
              <a:t>reduce the size of embeddings</a:t>
            </a:r>
            <a:r>
              <a:rPr lang="en-US" sz="2400" dirty="0"/>
              <a:t> without compromising their quality.  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b="1" dirty="0"/>
              <a:t>Domain-Specific Embeddings</a:t>
            </a:r>
            <a:r>
              <a:rPr lang="en-US" sz="2400" dirty="0"/>
              <a:t>: Developing embeddings tailored to </a:t>
            </a:r>
            <a:r>
              <a:rPr lang="en-US" sz="2400" dirty="0">
                <a:solidFill>
                  <a:srgbClr val="C00000"/>
                </a:solidFill>
              </a:rPr>
              <a:t>specific industries </a:t>
            </a:r>
            <a:r>
              <a:rPr lang="en-US" sz="2400" dirty="0"/>
              <a:t>or applications. For example, embeddings designed for medical data can capture the unique characteristics and relationships of medical terminology, improving the performance of models in healthcare applications. </a:t>
            </a:r>
          </a:p>
          <a:p>
            <a:endParaRPr lang="en-US" sz="2400" dirty="0"/>
          </a:p>
          <a:p>
            <a:r>
              <a:rPr lang="en-US" sz="2400" b="1" dirty="0"/>
              <a:t>Multi-Modal Embeddings</a:t>
            </a:r>
            <a:r>
              <a:rPr lang="en-US" sz="2400" dirty="0"/>
              <a:t>:  Vector representations that </a:t>
            </a:r>
            <a:r>
              <a:rPr lang="en-US" sz="2400" dirty="0">
                <a:solidFill>
                  <a:srgbClr val="C00000"/>
                </a:solidFill>
              </a:rPr>
              <a:t>integrate</a:t>
            </a:r>
            <a:r>
              <a:rPr lang="en-US" sz="2400" dirty="0"/>
              <a:t> information from </a:t>
            </a:r>
            <a:r>
              <a:rPr lang="en-US" sz="2400" dirty="0">
                <a:solidFill>
                  <a:srgbClr val="C00000"/>
                </a:solidFill>
              </a:rPr>
              <a:t>multiple modalities</a:t>
            </a:r>
            <a:r>
              <a:rPr lang="en-US" sz="2400" dirty="0"/>
              <a:t>, such as text, images, audio, and video. These embeddings aim to create a unified representation that captures semantic relationships across different types of data.</a:t>
            </a:r>
          </a:p>
        </p:txBody>
      </p:sp>
    </p:spTree>
    <p:extLst>
      <p:ext uri="{BB962C8B-B14F-4D97-AF65-F5344CB8AC3E}">
        <p14:creationId xmlns:p14="http://schemas.microsoft.com/office/powerpoint/2010/main" val="333231624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BFC8CBA-A5A5-65D6-A399-7A89899C4B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6838" y="2372826"/>
            <a:ext cx="2729312" cy="19027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2DE2848-37F1-1F54-DE80-D91BEC514F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550" y="239713"/>
            <a:ext cx="10515600" cy="1325563"/>
          </a:xfrm>
        </p:spPr>
        <p:txBody>
          <a:bodyPr/>
          <a:lstStyle/>
          <a:p>
            <a:r>
              <a:rPr lang="en-US" dirty="0"/>
              <a:t>Multi-Modal Embedding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284908-A51F-5118-55FF-2DE10584E0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0550" y="1447801"/>
            <a:ext cx="11370900" cy="49879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/>
              <a:t>Uni-modal Embeddings</a:t>
            </a:r>
            <a:r>
              <a:rPr lang="en-US" sz="2000" dirty="0"/>
              <a:t>: </a:t>
            </a:r>
          </a:p>
          <a:p>
            <a:r>
              <a:rPr lang="en-US" sz="2000" dirty="0"/>
              <a:t>Generated from a </a:t>
            </a:r>
            <a:r>
              <a:rPr lang="en-US" sz="2000" dirty="0">
                <a:solidFill>
                  <a:srgbClr val="C00000"/>
                </a:solidFill>
              </a:rPr>
              <a:t>single type </a:t>
            </a:r>
            <a:r>
              <a:rPr lang="en-US" sz="2000" dirty="0"/>
              <a:t>of input data (e.g., text), capturing the semantic context within that modality. </a:t>
            </a:r>
          </a:p>
          <a:p>
            <a:r>
              <a:rPr lang="en-US" sz="2000" dirty="0"/>
              <a:t>Uni-modal embeddings are used in tasks </a:t>
            </a:r>
            <a:r>
              <a:rPr lang="en-US" sz="2000" dirty="0">
                <a:solidFill>
                  <a:srgbClr val="C00000"/>
                </a:solidFill>
              </a:rPr>
              <a:t>specific to one type </a:t>
            </a:r>
            <a:r>
              <a:rPr lang="en-US" sz="2000" dirty="0"/>
              <a:t>of data.  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pPr marL="0" indent="0">
              <a:buNone/>
            </a:pPr>
            <a:r>
              <a:rPr lang="en-US" sz="2000" b="1" dirty="0"/>
              <a:t>Multi-modal Embeddings</a:t>
            </a:r>
            <a:r>
              <a:rPr lang="en-US" sz="2000" dirty="0"/>
              <a:t>: </a:t>
            </a:r>
          </a:p>
          <a:p>
            <a:r>
              <a:rPr lang="en-US" sz="2000" dirty="0"/>
              <a:t>Generated same vector space from </a:t>
            </a:r>
            <a:r>
              <a:rPr lang="en-US" sz="2000" dirty="0">
                <a:solidFill>
                  <a:srgbClr val="C00000"/>
                </a:solidFill>
              </a:rPr>
              <a:t>multiple types </a:t>
            </a:r>
            <a:r>
              <a:rPr lang="en-US" sz="2000" dirty="0"/>
              <a:t>of input data (e.g., text and images), capturing the relationships and interactions across different modalities. </a:t>
            </a:r>
          </a:p>
          <a:p>
            <a:r>
              <a:rPr lang="en-US" sz="2000" dirty="0"/>
              <a:t>Multi-modal embeddings are crucial for tasks that require understanding the </a:t>
            </a:r>
            <a:r>
              <a:rPr lang="en-US" sz="2000" dirty="0">
                <a:solidFill>
                  <a:srgbClr val="C00000"/>
                </a:solidFill>
              </a:rPr>
              <a:t>interplay</a:t>
            </a:r>
            <a:r>
              <a:rPr lang="en-US" sz="2000" dirty="0"/>
              <a:t> between different types of data. For instance, in a video with subtitles, multi-modal embeddings can help the model understand the relationship between the visual content and the accompanying text.  </a:t>
            </a:r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88238795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A75F68-BC1F-68A6-6607-8D4A9762FA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 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AEC40A-B7FC-0FA1-218F-A7B6513CE0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9440" y="1825625"/>
            <a:ext cx="11236960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Train Word2Vec model on text8 data using all combinations of the following hyper-parameters:</a:t>
            </a:r>
          </a:p>
          <a:p>
            <a:pPr marL="0" indent="0">
              <a:buNone/>
            </a:pPr>
            <a:r>
              <a:rPr lang="en-US" dirty="0" err="1"/>
              <a:t>win_size</a:t>
            </a:r>
            <a:r>
              <a:rPr lang="en-US" dirty="0"/>
              <a:t> = [3,7,13,25]</a:t>
            </a:r>
          </a:p>
          <a:p>
            <a:pPr marL="0" indent="0">
              <a:buNone/>
            </a:pPr>
            <a:r>
              <a:rPr lang="en-US" dirty="0" err="1"/>
              <a:t>vector_size</a:t>
            </a:r>
            <a:r>
              <a:rPr lang="en-US" dirty="0"/>
              <a:t> = [20,70,100,300]</a:t>
            </a:r>
          </a:p>
          <a:p>
            <a:pPr marL="0" indent="0">
              <a:buNone/>
            </a:pPr>
            <a:r>
              <a:rPr lang="en-US" dirty="0"/>
              <a:t>After each training using a set of parameters, perform the following tasks:</a:t>
            </a:r>
          </a:p>
          <a:p>
            <a:r>
              <a:rPr lang="en-US" dirty="0"/>
              <a:t>Define Transform as  Embedding('man') - Embedding( 'woman')</a:t>
            </a:r>
          </a:p>
          <a:p>
            <a:r>
              <a:rPr lang="en-US" dirty="0"/>
              <a:t>Find an embedding most similar to (Transform + Embedding('daughter’))</a:t>
            </a:r>
          </a:p>
          <a:p>
            <a:r>
              <a:rPr lang="en-US" dirty="0"/>
              <a:t>Cluster the following embeddings using K-means:</a:t>
            </a:r>
          </a:p>
          <a:p>
            <a:pPr marL="0" indent="0">
              <a:buNone/>
            </a:pPr>
            <a:r>
              <a:rPr lang="en-US" dirty="0"/>
              <a:t>   'yen', 'yuan', '</a:t>
            </a:r>
            <a:r>
              <a:rPr lang="en-US" dirty="0" err="1"/>
              <a:t>france</a:t>
            </a:r>
            <a:r>
              <a:rPr lang="en-US" dirty="0"/>
              <a:t>', '</a:t>
            </a:r>
            <a:r>
              <a:rPr lang="en-US" dirty="0" err="1"/>
              <a:t>brazil</a:t>
            </a:r>
            <a:r>
              <a:rPr lang="en-US" dirty="0"/>
              <a:t>', '</a:t>
            </a:r>
            <a:r>
              <a:rPr lang="en-US" dirty="0" err="1"/>
              <a:t>africa</a:t>
            </a:r>
            <a:r>
              <a:rPr lang="en-US" dirty="0"/>
              <a:t>', '</a:t>
            </a:r>
            <a:r>
              <a:rPr lang="en-US" dirty="0" err="1"/>
              <a:t>asia</a:t>
            </a:r>
            <a:r>
              <a:rPr lang="en-US" dirty="0"/>
              <a:t>’ </a:t>
            </a:r>
          </a:p>
          <a:p>
            <a:pPr marL="0" indent="0">
              <a:buNone/>
            </a:pPr>
            <a:r>
              <a:rPr lang="en-US" dirty="0"/>
              <a:t>By assessment of the results of transformation and clustering, choose the best hyper-parameters for this training data</a:t>
            </a:r>
          </a:p>
        </p:txBody>
      </p:sp>
    </p:spTree>
    <p:extLst>
      <p:ext uri="{BB962C8B-B14F-4D97-AF65-F5344CB8AC3E}">
        <p14:creationId xmlns:p14="http://schemas.microsoft.com/office/powerpoint/2010/main" val="31294219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4568" y="544043"/>
            <a:ext cx="9258707" cy="612987"/>
          </a:xfrm>
        </p:spPr>
        <p:txBody>
          <a:bodyPr vert="horz" wrap="square" lIns="0" tIns="0" rIns="0" bIns="0" rtlCol="0" anchor="ctr">
            <a:normAutofit/>
          </a:bodyPr>
          <a:lstStyle/>
          <a:p>
            <a:pPr marL="8929">
              <a:spcBef>
                <a:spcPts val="71"/>
              </a:spcBef>
              <a:tabLst>
                <a:tab pos="1482615" algn="l"/>
                <a:tab pos="2008070" algn="l"/>
              </a:tabLst>
            </a:pPr>
            <a:r>
              <a:rPr lang="en-US" sz="4000" dirty="0">
                <a:solidFill>
                  <a:schemeClr val="tx1"/>
                </a:solidFill>
                <a:latin typeface="+mj-lt"/>
                <a:cs typeface="+mj-cs"/>
              </a:rPr>
              <a:t>Representing Distance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09600" y="1577341"/>
            <a:ext cx="11277600" cy="1546860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Vector</a:t>
            </a:r>
            <a:r>
              <a:rPr lang="en-US" sz="2400" dirty="0"/>
              <a:t> can represent </a:t>
            </a:r>
            <a:r>
              <a:rPr lang="en-US" sz="2400" dirty="0">
                <a:solidFill>
                  <a:srgbClr val="C00000"/>
                </a:solidFill>
              </a:rPr>
              <a:t>distance</a:t>
            </a:r>
            <a:r>
              <a:rPr lang="en-US" sz="2400" dirty="0"/>
              <a:t> between meanings: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B3F8C03-3AD1-9B40-21E5-85E98B33DD9F}"/>
              </a:ext>
            </a:extLst>
          </p:cNvPr>
          <p:cNvGraphicFramePr>
            <a:graphicFrameLocks noGrp="1"/>
          </p:cNvGraphicFramePr>
          <p:nvPr/>
        </p:nvGraphicFramePr>
        <p:xfrm>
          <a:off x="711200" y="2372734"/>
          <a:ext cx="5537201" cy="2369288"/>
        </p:xfrm>
        <a:graphic>
          <a:graphicData uri="http://schemas.openxmlformats.org/drawingml/2006/table">
            <a:tbl>
              <a:tblPr firstRow="1" bandRow="1"/>
              <a:tblGrid>
                <a:gridCol w="1016000">
                  <a:extLst>
                    <a:ext uri="{9D8B030D-6E8A-4147-A177-3AD203B41FA5}">
                      <a16:colId xmlns:a16="http://schemas.microsoft.com/office/drawing/2014/main" val="2697210884"/>
                    </a:ext>
                  </a:extLst>
                </a:gridCol>
                <a:gridCol w="799215">
                  <a:extLst>
                    <a:ext uri="{9D8B030D-6E8A-4147-A177-3AD203B41FA5}">
                      <a16:colId xmlns:a16="http://schemas.microsoft.com/office/drawing/2014/main" val="1578709857"/>
                    </a:ext>
                  </a:extLst>
                </a:gridCol>
                <a:gridCol w="1542748">
                  <a:extLst>
                    <a:ext uri="{9D8B030D-6E8A-4147-A177-3AD203B41FA5}">
                      <a16:colId xmlns:a16="http://schemas.microsoft.com/office/drawing/2014/main" val="897160441"/>
                    </a:ext>
                  </a:extLst>
                </a:gridCol>
                <a:gridCol w="1786575">
                  <a:extLst>
                    <a:ext uri="{9D8B030D-6E8A-4147-A177-3AD203B41FA5}">
                      <a16:colId xmlns:a16="http://schemas.microsoft.com/office/drawing/2014/main" val="2582894869"/>
                    </a:ext>
                  </a:extLst>
                </a:gridCol>
                <a:gridCol w="392663">
                  <a:extLst>
                    <a:ext uri="{9D8B030D-6E8A-4147-A177-3AD203B41FA5}">
                      <a16:colId xmlns:a16="http://schemas.microsoft.com/office/drawing/2014/main" val="3688190697"/>
                    </a:ext>
                  </a:extLst>
                </a:gridCol>
              </a:tblGrid>
              <a:tr h="499307"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27" marR="11627" marT="11627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D9D9D9"/>
                          </a:highlight>
                          <a:latin typeface="Aptos Narrow" panose="020B0004020202020204" pitchFamily="34" charset="0"/>
                        </a:rPr>
                        <a:t>Gender</a:t>
                      </a:r>
                      <a:endParaRPr lang="en-US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27" marR="11627" marT="116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D9D9D9"/>
                          </a:highlight>
                          <a:latin typeface="Aptos Narrow" panose="020B0004020202020204" pitchFamily="34" charset="0"/>
                        </a:rPr>
                        <a:t>Political Rank</a:t>
                      </a:r>
                      <a:endParaRPr lang="en-US" sz="3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27" marR="11627" marT="116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D9D9D9"/>
                          </a:highlight>
                          <a:latin typeface="Aptos Narrow" panose="020B0004020202020204" pitchFamily="34" charset="0"/>
                        </a:rPr>
                        <a:t>Political System</a:t>
                      </a:r>
                      <a:endParaRPr lang="en-US" sz="3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27" marR="11627" marT="116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D9D9D9"/>
                          </a:highlight>
                          <a:latin typeface="Aptos Narrow" panose="020B0004020202020204" pitchFamily="34" charset="0"/>
                        </a:rPr>
                        <a:t>…</a:t>
                      </a:r>
                      <a:endParaRPr lang="en-US" sz="3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27" marR="11627" marT="116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4745195"/>
                  </a:ext>
                </a:extLst>
              </a:tr>
              <a:tr h="372060"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King</a:t>
                      </a:r>
                      <a:endParaRPr lang="en-US" sz="3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27" marR="11627" marT="116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 </a:t>
                      </a:r>
                      <a:endParaRPr lang="en-US" sz="3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27" marR="11627" marT="116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Top</a:t>
                      </a:r>
                      <a:endParaRPr lang="en-US" sz="3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27" marR="11627" marT="116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Monarchy</a:t>
                      </a:r>
                      <a:endParaRPr lang="en-US" sz="3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27" marR="11627" marT="116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  <a:endParaRPr lang="en-US" sz="3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27" marR="11627" marT="116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6345327"/>
                  </a:ext>
                </a:extLst>
              </a:tr>
              <a:tr h="499307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Queen</a:t>
                      </a:r>
                    </a:p>
                  </a:txBody>
                  <a:tcPr marL="8467" marR="8467" marT="84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F</a:t>
                      </a:r>
                    </a:p>
                  </a:txBody>
                  <a:tcPr marL="8467" marR="8467" marT="84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Top</a:t>
                      </a:r>
                    </a:p>
                  </a:txBody>
                  <a:tcPr marL="8467" marR="8467" marT="84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Monarchy</a:t>
                      </a:r>
                    </a:p>
                  </a:txBody>
                  <a:tcPr marL="8467" marR="8467" marT="84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3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27" marR="11627" marT="116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0844221"/>
                  </a:ext>
                </a:extLst>
              </a:tr>
              <a:tr h="499307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Prince</a:t>
                      </a:r>
                    </a:p>
                  </a:txBody>
                  <a:tcPr marL="8467" marR="8467" marT="84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M</a:t>
                      </a:r>
                    </a:p>
                  </a:txBody>
                  <a:tcPr marL="8467" marR="8467" marT="84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High</a:t>
                      </a:r>
                    </a:p>
                  </a:txBody>
                  <a:tcPr marL="8467" marR="8467" marT="84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Monarchy</a:t>
                      </a:r>
                    </a:p>
                  </a:txBody>
                  <a:tcPr marL="8467" marR="8467" marT="84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3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27" marR="11627" marT="116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1540267"/>
                  </a:ext>
                </a:extLst>
              </a:tr>
              <a:tr h="499307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Princess</a:t>
                      </a:r>
                    </a:p>
                  </a:txBody>
                  <a:tcPr marL="8467" marR="8467" marT="84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F</a:t>
                      </a:r>
                    </a:p>
                  </a:txBody>
                  <a:tcPr marL="8467" marR="8467" marT="84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High</a:t>
                      </a:r>
                    </a:p>
                  </a:txBody>
                  <a:tcPr marL="8467" marR="8467" marT="84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Monarchy</a:t>
                      </a:r>
                    </a:p>
                  </a:txBody>
                  <a:tcPr marL="8467" marR="8467" marT="84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3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27" marR="11627" marT="116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48276987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5CB3DFC1-A083-FA77-7C7F-749B8F8EB1E7}"/>
              </a:ext>
            </a:extLst>
          </p:cNvPr>
          <p:cNvSpPr txBox="1"/>
          <p:nvPr/>
        </p:nvSpPr>
        <p:spPr>
          <a:xfrm>
            <a:off x="6238723" y="2784728"/>
            <a:ext cx="3042804" cy="379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67" dirty="0">
                <a:latin typeface="Times New Roman"/>
                <a:cs typeface="Times New Roman"/>
              </a:rPr>
              <a:t> E(</a:t>
            </a:r>
            <a:r>
              <a:rPr lang="en-US" sz="1867" dirty="0">
                <a:solidFill>
                  <a:srgbClr val="000000"/>
                </a:solidFill>
                <a:latin typeface="Aptos Narrow" panose="020B0004020202020204" pitchFamily="34" charset="0"/>
              </a:rPr>
              <a:t>King)= </a:t>
            </a:r>
            <a:r>
              <a:rPr lang="en-US" sz="1867" dirty="0">
                <a:latin typeface="Times New Roman"/>
                <a:cs typeface="Times New Roman"/>
              </a:rPr>
              <a:t>[2, 10, 1]</a:t>
            </a:r>
            <a:endParaRPr lang="en-US" sz="1867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B36043D-27D4-26D6-809A-81C10BA131F3}"/>
              </a:ext>
            </a:extLst>
          </p:cNvPr>
          <p:cNvCxnSpPr/>
          <p:nvPr/>
        </p:nvCxnSpPr>
        <p:spPr>
          <a:xfrm flipV="1">
            <a:off x="8916856" y="2611052"/>
            <a:ext cx="0" cy="10004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8FE4F6F-8992-A301-0C51-59C39657B714}"/>
              </a:ext>
            </a:extLst>
          </p:cNvPr>
          <p:cNvCxnSpPr>
            <a:cxnSpLocks/>
          </p:cNvCxnSpPr>
          <p:nvPr/>
        </p:nvCxnSpPr>
        <p:spPr>
          <a:xfrm>
            <a:off x="8916856" y="4724253"/>
            <a:ext cx="297034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2E759A4-E75C-FA43-7721-15D1817B23B3}"/>
              </a:ext>
            </a:extLst>
          </p:cNvPr>
          <p:cNvCxnSpPr>
            <a:cxnSpLocks/>
          </p:cNvCxnSpPr>
          <p:nvPr/>
        </p:nvCxnSpPr>
        <p:spPr>
          <a:xfrm flipV="1">
            <a:off x="8969378" y="3030950"/>
            <a:ext cx="1901823" cy="1694673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C3CB47EC-D987-A0BE-B518-540AC9E097FA}"/>
              </a:ext>
            </a:extLst>
          </p:cNvPr>
          <p:cNvSpPr txBox="1"/>
          <p:nvPr/>
        </p:nvSpPr>
        <p:spPr>
          <a:xfrm>
            <a:off x="8180497" y="2532312"/>
            <a:ext cx="1117600" cy="318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67" dirty="0">
                <a:latin typeface="Times New Roman"/>
                <a:cs typeface="Times New Roman"/>
              </a:rPr>
              <a:t>Gender</a:t>
            </a:r>
            <a:endParaRPr lang="en-US" sz="1467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AE6C08F-C09F-D98C-FB75-EF855D3F1DFD}"/>
              </a:ext>
            </a:extLst>
          </p:cNvPr>
          <p:cNvSpPr txBox="1"/>
          <p:nvPr/>
        </p:nvSpPr>
        <p:spPr>
          <a:xfrm>
            <a:off x="10958446" y="4903338"/>
            <a:ext cx="1333373" cy="318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67" dirty="0">
                <a:latin typeface="Times New Roman"/>
                <a:cs typeface="Times New Roman"/>
              </a:rPr>
              <a:t>Political Rank</a:t>
            </a:r>
            <a:endParaRPr lang="en-US" sz="1467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C9F5EEE-F952-345C-323D-80FF0846296E}"/>
              </a:ext>
            </a:extLst>
          </p:cNvPr>
          <p:cNvCxnSpPr>
            <a:cxnSpLocks/>
          </p:cNvCxnSpPr>
          <p:nvPr/>
        </p:nvCxnSpPr>
        <p:spPr>
          <a:xfrm>
            <a:off x="8916856" y="3586047"/>
            <a:ext cx="0" cy="1201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41772B1-3836-4505-53E4-4B3605FBE2C3}"/>
              </a:ext>
            </a:extLst>
          </p:cNvPr>
          <p:cNvCxnSpPr>
            <a:cxnSpLocks/>
          </p:cNvCxnSpPr>
          <p:nvPr/>
        </p:nvCxnSpPr>
        <p:spPr>
          <a:xfrm flipV="1">
            <a:off x="8875351" y="4156724"/>
            <a:ext cx="1995848" cy="539048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4E1DFE7-55C3-E12F-2867-5D072ACEE3AC}"/>
              </a:ext>
            </a:extLst>
          </p:cNvPr>
          <p:cNvCxnSpPr>
            <a:cxnSpLocks/>
          </p:cNvCxnSpPr>
          <p:nvPr/>
        </p:nvCxnSpPr>
        <p:spPr>
          <a:xfrm flipV="1">
            <a:off x="8969378" y="4186575"/>
            <a:ext cx="1089023" cy="483911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7D9DC551-BA6A-4C81-B823-0F45F13C1512}"/>
              </a:ext>
            </a:extLst>
          </p:cNvPr>
          <p:cNvCxnSpPr>
            <a:cxnSpLocks/>
          </p:cNvCxnSpPr>
          <p:nvPr/>
        </p:nvCxnSpPr>
        <p:spPr>
          <a:xfrm flipV="1">
            <a:off x="8840981" y="3030950"/>
            <a:ext cx="1217419" cy="1786079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363EB29E-E88D-2488-4F2E-9E1BD5A9C0A4}"/>
              </a:ext>
            </a:extLst>
          </p:cNvPr>
          <p:cNvSpPr txBox="1"/>
          <p:nvPr/>
        </p:nvSpPr>
        <p:spPr>
          <a:xfrm>
            <a:off x="9866421" y="2785312"/>
            <a:ext cx="128252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  <a:latin typeface="Times New Roman"/>
                <a:cs typeface="Times New Roman"/>
              </a:rPr>
              <a:t>Prince</a:t>
            </a:r>
            <a:endParaRPr lang="en-US" sz="1600" dirty="0">
              <a:solidFill>
                <a:srgbClr val="00B050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A63F717-42B3-60F4-C8F2-981AADC3ABB3}"/>
              </a:ext>
            </a:extLst>
          </p:cNvPr>
          <p:cNvSpPr txBox="1"/>
          <p:nvPr/>
        </p:nvSpPr>
        <p:spPr>
          <a:xfrm>
            <a:off x="9863189" y="3959367"/>
            <a:ext cx="128252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  <a:latin typeface="Times New Roman"/>
                <a:cs typeface="Times New Roman"/>
              </a:rPr>
              <a:t>Princess</a:t>
            </a:r>
            <a:endParaRPr lang="en-US" sz="1600" dirty="0">
              <a:solidFill>
                <a:srgbClr val="00B050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847DF93-B1A0-2AC6-6DBE-BEB8AFF639B6}"/>
              </a:ext>
            </a:extLst>
          </p:cNvPr>
          <p:cNvSpPr txBox="1"/>
          <p:nvPr/>
        </p:nvSpPr>
        <p:spPr>
          <a:xfrm>
            <a:off x="10756539" y="2780266"/>
            <a:ext cx="128252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  <a:latin typeface="Times New Roman"/>
                <a:cs typeface="Times New Roman"/>
              </a:rPr>
              <a:t>King</a:t>
            </a:r>
            <a:endParaRPr lang="en-US" sz="1600" dirty="0">
              <a:solidFill>
                <a:srgbClr val="C00000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2D3B78F-4234-1C8E-7675-547A773E7E9B}"/>
              </a:ext>
            </a:extLst>
          </p:cNvPr>
          <p:cNvSpPr txBox="1"/>
          <p:nvPr/>
        </p:nvSpPr>
        <p:spPr>
          <a:xfrm>
            <a:off x="10735860" y="3929035"/>
            <a:ext cx="128252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  <a:latin typeface="Times New Roman"/>
                <a:cs typeface="Times New Roman"/>
              </a:rPr>
              <a:t>Queen</a:t>
            </a:r>
            <a:endParaRPr lang="en-US" sz="1600" dirty="0">
              <a:solidFill>
                <a:srgbClr val="C00000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AAC0055-4F3D-72BF-B2C6-DC9C12704724}"/>
              </a:ext>
            </a:extLst>
          </p:cNvPr>
          <p:cNvSpPr txBox="1"/>
          <p:nvPr/>
        </p:nvSpPr>
        <p:spPr>
          <a:xfrm>
            <a:off x="6271485" y="3811217"/>
            <a:ext cx="3042804" cy="379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67" dirty="0">
                <a:latin typeface="Times New Roman"/>
                <a:cs typeface="Times New Roman"/>
              </a:rPr>
              <a:t> E(</a:t>
            </a:r>
            <a:r>
              <a:rPr lang="en-US" sz="1867" dirty="0">
                <a:solidFill>
                  <a:srgbClr val="000000"/>
                </a:solidFill>
                <a:latin typeface="Aptos Narrow" panose="020B0004020202020204" pitchFamily="34" charset="0"/>
              </a:rPr>
              <a:t>Prince)= </a:t>
            </a:r>
            <a:r>
              <a:rPr lang="en-US" sz="1867" dirty="0">
                <a:latin typeface="Times New Roman"/>
                <a:cs typeface="Times New Roman"/>
              </a:rPr>
              <a:t>[2, 9, 1]</a:t>
            </a:r>
            <a:endParaRPr lang="en-US" sz="1867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B866431-71B2-C05E-1CC4-95CA7E9E27DA}"/>
              </a:ext>
            </a:extLst>
          </p:cNvPr>
          <p:cNvSpPr txBox="1"/>
          <p:nvPr/>
        </p:nvSpPr>
        <p:spPr>
          <a:xfrm>
            <a:off x="6271485" y="3270105"/>
            <a:ext cx="3042804" cy="379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67" dirty="0">
                <a:latin typeface="Times New Roman"/>
                <a:cs typeface="Times New Roman"/>
              </a:rPr>
              <a:t> E(</a:t>
            </a:r>
            <a:r>
              <a:rPr lang="en-US" sz="1867" dirty="0">
                <a:solidFill>
                  <a:srgbClr val="000000"/>
                </a:solidFill>
                <a:latin typeface="Aptos Narrow" panose="020B0004020202020204" pitchFamily="34" charset="0"/>
              </a:rPr>
              <a:t>Queen)= </a:t>
            </a:r>
            <a:r>
              <a:rPr lang="en-US" sz="1867" dirty="0">
                <a:latin typeface="Times New Roman"/>
                <a:cs typeface="Times New Roman"/>
              </a:rPr>
              <a:t>[1, 10, 1]</a:t>
            </a:r>
            <a:endParaRPr lang="en-US" sz="1867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1A0FF1B-46AD-8197-034D-3F082CDCEE86}"/>
              </a:ext>
            </a:extLst>
          </p:cNvPr>
          <p:cNvSpPr txBox="1"/>
          <p:nvPr/>
        </p:nvSpPr>
        <p:spPr>
          <a:xfrm>
            <a:off x="6238722" y="4331651"/>
            <a:ext cx="3042804" cy="379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67" dirty="0">
                <a:latin typeface="Times New Roman"/>
                <a:cs typeface="Times New Roman"/>
              </a:rPr>
              <a:t> E(</a:t>
            </a:r>
            <a:r>
              <a:rPr lang="en-US" sz="1867" dirty="0">
                <a:solidFill>
                  <a:srgbClr val="000000"/>
                </a:solidFill>
                <a:latin typeface="Aptos Narrow" panose="020B0004020202020204" pitchFamily="34" charset="0"/>
              </a:rPr>
              <a:t>Princess)= </a:t>
            </a:r>
            <a:r>
              <a:rPr lang="en-US" sz="1867" dirty="0">
                <a:latin typeface="Times New Roman"/>
                <a:cs typeface="Times New Roman"/>
              </a:rPr>
              <a:t>[1, 9, 1]</a:t>
            </a:r>
            <a:endParaRPr lang="en-US" sz="1867" dirty="0"/>
          </a:p>
        </p:txBody>
      </p:sp>
      <p:sp>
        <p:nvSpPr>
          <p:cNvPr id="51" name="Arrow: Right 50">
            <a:extLst>
              <a:ext uri="{FF2B5EF4-FFF2-40B4-BE49-F238E27FC236}">
                <a16:creationId xmlns:a16="http://schemas.microsoft.com/office/drawing/2014/main" id="{B20D7F6E-701B-7B24-7F36-672C8EC68C84}"/>
              </a:ext>
            </a:extLst>
          </p:cNvPr>
          <p:cNvSpPr/>
          <p:nvPr/>
        </p:nvSpPr>
        <p:spPr>
          <a:xfrm rot="16200000">
            <a:off x="10433188" y="3447552"/>
            <a:ext cx="883290" cy="236588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52" name="Arrow: Right 51">
            <a:extLst>
              <a:ext uri="{FF2B5EF4-FFF2-40B4-BE49-F238E27FC236}">
                <a16:creationId xmlns:a16="http://schemas.microsoft.com/office/drawing/2014/main" id="{D33B8B23-E0D2-3ADC-B827-160FF1B1FA56}"/>
              </a:ext>
            </a:extLst>
          </p:cNvPr>
          <p:cNvSpPr/>
          <p:nvPr/>
        </p:nvSpPr>
        <p:spPr>
          <a:xfrm rot="16200000">
            <a:off x="9571892" y="3482883"/>
            <a:ext cx="867169" cy="201097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9340AD1-78D6-0C19-6702-6B7F7D566042}"/>
              </a:ext>
            </a:extLst>
          </p:cNvPr>
          <p:cNvSpPr txBox="1"/>
          <p:nvPr/>
        </p:nvSpPr>
        <p:spPr>
          <a:xfrm>
            <a:off x="1219200" y="5537414"/>
            <a:ext cx="74295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  <a:latin typeface="Times New Roman"/>
                <a:cs typeface="Times New Roman"/>
              </a:rPr>
              <a:t>E(</a:t>
            </a:r>
            <a:r>
              <a:rPr lang="en-US" sz="2400" dirty="0">
                <a:solidFill>
                  <a:srgbClr val="C00000"/>
                </a:solidFill>
                <a:latin typeface="Aptos Narrow" panose="020B0004020202020204" pitchFamily="34" charset="0"/>
              </a:rPr>
              <a:t>King) - </a:t>
            </a:r>
            <a:r>
              <a:rPr lang="en-US" sz="2400" dirty="0">
                <a:solidFill>
                  <a:srgbClr val="C00000"/>
                </a:solidFill>
                <a:latin typeface="Times New Roman"/>
                <a:cs typeface="Times New Roman"/>
              </a:rPr>
              <a:t>E(</a:t>
            </a:r>
            <a:r>
              <a:rPr lang="en-US" sz="2400" dirty="0">
                <a:solidFill>
                  <a:srgbClr val="C00000"/>
                </a:solidFill>
                <a:latin typeface="Aptos Narrow" panose="020B0004020202020204" pitchFamily="34" charset="0"/>
              </a:rPr>
              <a:t>Queen)=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Times New Roman"/>
                <a:cs typeface="Times New Roman"/>
              </a:rPr>
              <a:t>E(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Aptos Narrow" panose="020B0004020202020204" pitchFamily="34" charset="0"/>
              </a:rPr>
              <a:t>Prince)-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Times New Roman"/>
                <a:cs typeface="Times New Roman"/>
              </a:rPr>
              <a:t> E(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Aptos Narrow" panose="020B0004020202020204" pitchFamily="34" charset="0"/>
              </a:rPr>
              <a:t>Princess) = </a:t>
            </a:r>
            <a:r>
              <a:rPr lang="en-US" sz="2400" dirty="0">
                <a:solidFill>
                  <a:schemeClr val="accent4">
                    <a:lumMod val="60000"/>
                    <a:lumOff val="40000"/>
                  </a:schemeClr>
                </a:solidFill>
                <a:latin typeface="Aptos Narrow" panose="020B0004020202020204" pitchFamily="34" charset="0"/>
              </a:rPr>
              <a:t>[1,0,0]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Aptos Narrow" panose="020B0004020202020204" pitchFamily="34" charset="0"/>
              </a:rPr>
              <a:t> </a:t>
            </a:r>
          </a:p>
          <a:p>
            <a:r>
              <a:rPr lang="en-US" sz="2400" dirty="0">
                <a:solidFill>
                  <a:srgbClr val="C00000"/>
                </a:solidFill>
                <a:latin typeface="Aptos Narrow" panose="020B0004020202020204" pitchFamily="34" charset="0"/>
              </a:rPr>
              <a:t> </a:t>
            </a:r>
            <a:r>
              <a:rPr lang="en-US" sz="2400" dirty="0">
                <a:solidFill>
                  <a:srgbClr val="C00000"/>
                </a:solidFill>
                <a:latin typeface="Times New Roman"/>
                <a:cs typeface="Times New Roman"/>
              </a:rPr>
              <a:t>E(</a:t>
            </a:r>
            <a:r>
              <a:rPr lang="en-US" sz="2400" dirty="0">
                <a:solidFill>
                  <a:srgbClr val="C00000"/>
                </a:solidFill>
                <a:latin typeface="Aptos Narrow" panose="020B0004020202020204" pitchFamily="34" charset="0"/>
              </a:rPr>
              <a:t>King)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Aptos Narrow" panose="020B0004020202020204" pitchFamily="34" charset="0"/>
              </a:rPr>
              <a:t>-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Times New Roman"/>
                <a:cs typeface="Times New Roman"/>
              </a:rPr>
              <a:t> E(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Aptos Narrow" panose="020B0004020202020204" pitchFamily="34" charset="0"/>
              </a:rPr>
              <a:t>Prince) = </a:t>
            </a:r>
            <a:r>
              <a:rPr lang="en-US" sz="2400" dirty="0">
                <a:solidFill>
                  <a:srgbClr val="C00000"/>
                </a:solidFill>
                <a:latin typeface="Times New Roman"/>
                <a:cs typeface="Times New Roman"/>
              </a:rPr>
              <a:t>E(</a:t>
            </a:r>
            <a:r>
              <a:rPr lang="en-US" sz="2400" dirty="0">
                <a:solidFill>
                  <a:srgbClr val="C00000"/>
                </a:solidFill>
                <a:latin typeface="Aptos Narrow" panose="020B0004020202020204" pitchFamily="34" charset="0"/>
              </a:rPr>
              <a:t>Queen) -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Times New Roman"/>
                <a:cs typeface="Times New Roman"/>
              </a:rPr>
              <a:t>E(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Aptos Narrow" panose="020B0004020202020204" pitchFamily="34" charset="0"/>
              </a:rPr>
              <a:t>Princess) = 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Aptos Narrow" panose="020B0004020202020204" pitchFamily="34" charset="0"/>
              </a:rPr>
              <a:t>[0,1,0]</a:t>
            </a:r>
            <a:endParaRPr lang="en-US" sz="2400" dirty="0">
              <a:solidFill>
                <a:schemeClr val="accent2">
                  <a:lumMod val="75000"/>
                </a:schemeClr>
              </a:solidFill>
            </a:endParaRPr>
          </a:p>
          <a:p>
            <a:endParaRPr lang="en-US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7A017D-EDF6-46FD-9931-1FF934C8A550}"/>
              </a:ext>
            </a:extLst>
          </p:cNvPr>
          <p:cNvSpPr txBox="1"/>
          <p:nvPr/>
        </p:nvSpPr>
        <p:spPr>
          <a:xfrm>
            <a:off x="8673556" y="3014286"/>
            <a:ext cx="86112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tx2"/>
                </a:solidFill>
                <a:latin typeface="Times New Roman"/>
                <a:cs typeface="Times New Roman"/>
              </a:rPr>
              <a:t>2</a:t>
            </a:r>
          </a:p>
          <a:p>
            <a:endParaRPr lang="en-US" dirty="0">
              <a:solidFill>
                <a:schemeClr val="tx2"/>
              </a:solidFill>
              <a:latin typeface="Times New Roman"/>
              <a:cs typeface="Times New Roman"/>
            </a:endParaRPr>
          </a:p>
          <a:p>
            <a:endParaRPr lang="en-US" dirty="0">
              <a:solidFill>
                <a:schemeClr val="tx2"/>
              </a:solidFill>
              <a:latin typeface="Times New Roman"/>
              <a:cs typeface="Times New Roman"/>
            </a:endParaRPr>
          </a:p>
          <a:p>
            <a:r>
              <a:rPr lang="en-US" dirty="0">
                <a:solidFill>
                  <a:schemeClr val="tx2"/>
                </a:solidFill>
                <a:latin typeface="Times New Roman"/>
                <a:cs typeface="Times New Roman"/>
              </a:rPr>
              <a:t>1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4F9B17-450F-4E22-FE6C-947578EC0C5C}"/>
              </a:ext>
            </a:extLst>
          </p:cNvPr>
          <p:cNvSpPr txBox="1"/>
          <p:nvPr/>
        </p:nvSpPr>
        <p:spPr>
          <a:xfrm>
            <a:off x="9931239" y="4615290"/>
            <a:ext cx="12703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Times New Roman"/>
                <a:cs typeface="Times New Roman"/>
              </a:rPr>
              <a:t>9            10       </a:t>
            </a:r>
            <a:endParaRPr lang="en-US" sz="1800" dirty="0">
              <a:solidFill>
                <a:schemeClr val="tx2"/>
              </a:solidFill>
              <a:latin typeface="Times New Roman"/>
              <a:cs typeface="Times New Roman"/>
            </a:endParaRP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867FC9EE-C505-C090-773F-48F932D79DCB}"/>
              </a:ext>
            </a:extLst>
          </p:cNvPr>
          <p:cNvSpPr/>
          <p:nvPr/>
        </p:nvSpPr>
        <p:spPr>
          <a:xfrm>
            <a:off x="10016106" y="2449462"/>
            <a:ext cx="942340" cy="254000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B19810A9-9C24-F456-0264-FFD6D81E198B}"/>
              </a:ext>
            </a:extLst>
          </p:cNvPr>
          <p:cNvSpPr/>
          <p:nvPr/>
        </p:nvSpPr>
        <p:spPr>
          <a:xfrm>
            <a:off x="10033282" y="4411440"/>
            <a:ext cx="942340" cy="254000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36787345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85F752-3DBC-94AE-1A02-7D3B2B3C33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4963" y="364838"/>
            <a:ext cx="9258707" cy="512961"/>
          </a:xfrm>
        </p:spPr>
        <p:txBody>
          <a:bodyPr>
            <a:normAutofit fontScale="90000"/>
          </a:bodyPr>
          <a:lstStyle/>
          <a:p>
            <a:r>
              <a:rPr lang="en-US" dirty="0"/>
              <a:t>Transformation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83B485-1CE4-F7DC-6149-05E555402A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4963" y="1372488"/>
            <a:ext cx="10374087" cy="1107996"/>
          </a:xfrm>
        </p:spPr>
        <p:txBody>
          <a:bodyPr>
            <a:normAutofit/>
          </a:bodyPr>
          <a:lstStyle/>
          <a:p>
            <a:r>
              <a:rPr lang="en-US" dirty="0"/>
              <a:t>Vectors can be </a:t>
            </a:r>
            <a:r>
              <a:rPr lang="en-US" dirty="0">
                <a:solidFill>
                  <a:srgbClr val="C00000"/>
                </a:solidFill>
              </a:rPr>
              <a:t>transformed</a:t>
            </a:r>
            <a:r>
              <a:rPr lang="en-US" dirty="0"/>
              <a:t>. </a:t>
            </a:r>
          </a:p>
          <a:p>
            <a:r>
              <a:rPr lang="en-US" dirty="0"/>
              <a:t>It is possible to </a:t>
            </a:r>
            <a:r>
              <a:rPr lang="en-US" dirty="0">
                <a:solidFill>
                  <a:srgbClr val="C00000"/>
                </a:solidFill>
              </a:rPr>
              <a:t>transform the vector</a:t>
            </a:r>
            <a:r>
              <a:rPr lang="en-US" dirty="0"/>
              <a:t> of a word </a:t>
            </a:r>
          </a:p>
          <a:p>
            <a:endParaRPr lang="en-US" spc="-7" dirty="0">
              <a:latin typeface="Arial MT"/>
              <a:ea typeface="+mj-ea"/>
              <a:cs typeface="Arial MT"/>
            </a:endParaRPr>
          </a:p>
        </p:txBody>
      </p:sp>
      <p:pic>
        <p:nvPicPr>
          <p:cNvPr id="8" name="Picture 7" descr="A graph of the same length&#10;&#10;Description automatically generated with medium confidence">
            <a:extLst>
              <a:ext uri="{FF2B5EF4-FFF2-40B4-BE49-F238E27FC236}">
                <a16:creationId xmlns:a16="http://schemas.microsoft.com/office/drawing/2014/main" id="{0D7B95D3-1823-1233-995E-797DC377FF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896" y="3092739"/>
            <a:ext cx="4275954" cy="2569556"/>
          </a:xfrm>
          <a:prstGeom prst="rect">
            <a:avLst/>
          </a:prstGeom>
        </p:spPr>
      </p:pic>
      <p:pic>
        <p:nvPicPr>
          <p:cNvPr id="12" name="Picture 11" descr="A graph of mathematical equations&#10;&#10;Description automatically generated">
            <a:extLst>
              <a:ext uri="{FF2B5EF4-FFF2-40B4-BE49-F238E27FC236}">
                <a16:creationId xmlns:a16="http://schemas.microsoft.com/office/drawing/2014/main" id="{26C90CD9-E52D-C628-DE4B-5546D1CF10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0375" y="3331803"/>
            <a:ext cx="4511675" cy="2330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6601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99EDDD-7532-F125-71B9-FFDEBC5A3F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Transforming Vectors - Usage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2E22B2-866D-7490-CD5C-4C3AFDDFDD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Transform vector representation of a word in </a:t>
            </a:r>
            <a:r>
              <a:rPr lang="en-US" dirty="0">
                <a:solidFill>
                  <a:srgbClr val="C00000"/>
                </a:solidFill>
              </a:rPr>
              <a:t>different contexts</a:t>
            </a:r>
            <a:r>
              <a:rPr lang="en-US" dirty="0"/>
              <a:t> (e.g., bank as financial institution vs bank as land alongside a river)</a:t>
            </a:r>
          </a:p>
          <a:p>
            <a:r>
              <a:rPr lang="en-US" dirty="0"/>
              <a:t>Transform vector representation of a word to a </a:t>
            </a:r>
            <a:r>
              <a:rPr lang="en-US" dirty="0">
                <a:solidFill>
                  <a:srgbClr val="C00000"/>
                </a:solidFill>
              </a:rPr>
              <a:t>different languages</a:t>
            </a:r>
            <a:r>
              <a:rPr lang="en-US" dirty="0"/>
              <a:t> in translation tasks (e.g., Hello to Bonjour)</a:t>
            </a:r>
          </a:p>
          <a:p>
            <a:r>
              <a:rPr lang="en-US" dirty="0"/>
              <a:t>Add </a:t>
            </a:r>
            <a:r>
              <a:rPr lang="en-US" dirty="0">
                <a:solidFill>
                  <a:srgbClr val="C00000"/>
                </a:solidFill>
              </a:rPr>
              <a:t>new characteristic</a:t>
            </a:r>
            <a:r>
              <a:rPr lang="en-US" dirty="0"/>
              <a:t> to an embedding 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err="1"/>
              <a:t>Plural_Transform</a:t>
            </a:r>
            <a:r>
              <a:rPr lang="en-US" dirty="0"/>
              <a:t> = E(cats)-E(cat)</a:t>
            </a:r>
          </a:p>
          <a:p>
            <a:pPr marL="0" indent="0">
              <a:buNone/>
            </a:pPr>
            <a:r>
              <a:rPr lang="en-US" dirty="0"/>
              <a:t> E(student) + </a:t>
            </a:r>
            <a:r>
              <a:rPr lang="en-US" dirty="0" err="1"/>
              <a:t>Plural_Transform</a:t>
            </a:r>
            <a:r>
              <a:rPr lang="en-US" dirty="0"/>
              <a:t> = E(students) 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325F3D3-7400-05C6-50A8-AE58040F2D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6260" y="3495675"/>
            <a:ext cx="3055602" cy="3071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871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18995</TotalTime>
  <Words>5500</Words>
  <Application>Microsoft Office PowerPoint</Application>
  <PresentationFormat>Widescreen</PresentationFormat>
  <Paragraphs>699</Paragraphs>
  <Slides>65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79" baseType="lpstr">
      <vt:lpstr>-apple-system</vt:lpstr>
      <vt:lpstr>Aptos</vt:lpstr>
      <vt:lpstr>Aptos Narrow</vt:lpstr>
      <vt:lpstr>Arial</vt:lpstr>
      <vt:lpstr>Arial MT</vt:lpstr>
      <vt:lpstr>Calibri</vt:lpstr>
      <vt:lpstr>Calibri Light</vt:lpstr>
      <vt:lpstr>Cambria Math</vt:lpstr>
      <vt:lpstr>Courier New</vt:lpstr>
      <vt:lpstr>Georgia</vt:lpstr>
      <vt:lpstr>Segoe UI Symbol</vt:lpstr>
      <vt:lpstr>Times New Roman</vt:lpstr>
      <vt:lpstr>Wingdings</vt:lpstr>
      <vt:lpstr>Office Theme</vt:lpstr>
      <vt:lpstr>Advanced Techniques with  Large Language Models   Lecture 5</vt:lpstr>
      <vt:lpstr>Deep Learning Approach for NLP</vt:lpstr>
      <vt:lpstr>Problem Statement</vt:lpstr>
      <vt:lpstr>Describing Meaning of Words using Features</vt:lpstr>
      <vt:lpstr>PowerPoint Presentation</vt:lpstr>
      <vt:lpstr>Why Vectors?</vt:lpstr>
      <vt:lpstr>Representing Distance</vt:lpstr>
      <vt:lpstr>Transformation</vt:lpstr>
      <vt:lpstr>Transforming Vectors - Usage</vt:lpstr>
      <vt:lpstr>Alignment</vt:lpstr>
      <vt:lpstr>Alignment - Example</vt:lpstr>
      <vt:lpstr>Vectors Capture Relationships </vt:lpstr>
      <vt:lpstr>Multi-model Neural Networks</vt:lpstr>
      <vt:lpstr>High Dimensional Vectors (Embeddings)</vt:lpstr>
      <vt:lpstr>Embedding using One-hot Encoding</vt:lpstr>
      <vt:lpstr>One-hot Encoding - Problems</vt:lpstr>
      <vt:lpstr>Word2vec</vt:lpstr>
      <vt:lpstr>Continuous Bag of Words</vt:lpstr>
      <vt:lpstr>Continuous Bag of Words - Training</vt:lpstr>
      <vt:lpstr>PowerPoint Presentation</vt:lpstr>
      <vt:lpstr>Skip-gram Training</vt:lpstr>
      <vt:lpstr>CBOW vs Skip-gram</vt:lpstr>
      <vt:lpstr>Hyper-parameters</vt:lpstr>
      <vt:lpstr>Word2Vec Advantages </vt:lpstr>
      <vt:lpstr>Word2Vec Limitation</vt:lpstr>
      <vt:lpstr>Contextual Representations of Words - Idea</vt:lpstr>
      <vt:lpstr>Self Attention - Idea</vt:lpstr>
      <vt:lpstr>Self-Attention</vt:lpstr>
      <vt:lpstr>Self-Attention Components</vt:lpstr>
      <vt:lpstr>Attention - Intuitive example</vt:lpstr>
      <vt:lpstr>Attention - Intuitive example</vt:lpstr>
      <vt:lpstr>Attention - Intuitive example</vt:lpstr>
      <vt:lpstr>Self-Attention - Relevance</vt:lpstr>
      <vt:lpstr>Self-Attention - Normalizing</vt:lpstr>
      <vt:lpstr>Attention - Intuitive example</vt:lpstr>
      <vt:lpstr>Attention - Intuitive example</vt:lpstr>
      <vt:lpstr>Attention - Intuitive example</vt:lpstr>
      <vt:lpstr>Adjusting Parameters</vt:lpstr>
      <vt:lpstr>Self-Attention - Steps</vt:lpstr>
      <vt:lpstr>Role of Self-Attention in NLP Phases</vt:lpstr>
      <vt:lpstr>Syntactic Analysis</vt:lpstr>
      <vt:lpstr>Semantic Analysis</vt:lpstr>
      <vt:lpstr>Pragmatic Analysis</vt:lpstr>
      <vt:lpstr>Multi-Headed Attention</vt:lpstr>
      <vt:lpstr>Dimension Reduction in Multi-head Attention</vt:lpstr>
      <vt:lpstr>Discourse Integration</vt:lpstr>
      <vt:lpstr>Self-Attention vs RNN</vt:lpstr>
      <vt:lpstr>Order Agnostic vs Sequential - Example </vt:lpstr>
      <vt:lpstr>Context Window</vt:lpstr>
      <vt:lpstr>Word Embeddings using BERT</vt:lpstr>
      <vt:lpstr>Embeddings - BERT</vt:lpstr>
      <vt:lpstr>Different Types of Embeddings</vt:lpstr>
      <vt:lpstr>Order of Words in NLP Tasks</vt:lpstr>
      <vt:lpstr>Positional Encoding</vt:lpstr>
      <vt:lpstr> Sinusoidal Positional Encoding</vt:lpstr>
      <vt:lpstr>BERT vs Word2vec </vt:lpstr>
      <vt:lpstr>General Embedding using BERT</vt:lpstr>
      <vt:lpstr>Performance of Embedding Model </vt:lpstr>
      <vt:lpstr>Detecting Near Embeddings</vt:lpstr>
      <vt:lpstr>Debiasing Embeddings</vt:lpstr>
      <vt:lpstr>Hard Debiasing</vt:lpstr>
      <vt:lpstr>Soft Debiasing</vt:lpstr>
      <vt:lpstr>Future Directions in LLM Embeddings</vt:lpstr>
      <vt:lpstr>Multi-Modal Embedding</vt:lpstr>
      <vt:lpstr>Assignment 5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Abdolreza Mosaddegh</dc:creator>
  <cp:lastModifiedBy>Abdolreza Mosaddegh</cp:lastModifiedBy>
  <cp:revision>417</cp:revision>
  <dcterms:created xsi:type="dcterms:W3CDTF">2023-12-26T07:54:20Z</dcterms:created>
  <dcterms:modified xsi:type="dcterms:W3CDTF">2024-10-07T08:48:33Z</dcterms:modified>
</cp:coreProperties>
</file>